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8" r:id="rId3"/>
    <p:sldId id="264" r:id="rId4"/>
    <p:sldId id="266" r:id="rId5"/>
    <p:sldId id="267" r:id="rId6"/>
    <p:sldId id="268" r:id="rId7"/>
    <p:sldId id="269" r:id="rId8"/>
    <p:sldId id="270" r:id="rId9"/>
    <p:sldId id="271" r:id="rId10"/>
    <p:sldId id="276" r:id="rId11"/>
    <p:sldId id="277" r:id="rId12"/>
    <p:sldId id="272" r:id="rId13"/>
    <p:sldId id="273" r:id="rId14"/>
    <p:sldId id="275" r:id="rId15"/>
    <p:sldId id="278" r:id="rId16"/>
    <p:sldId id="279" r:id="rId17"/>
    <p:sldId id="274" r:id="rId18"/>
    <p:sldId id="265"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88" autoAdjust="0"/>
  </p:normalViewPr>
  <p:slideViewPr>
    <p:cSldViewPr>
      <p:cViewPr varScale="1">
        <p:scale>
          <a:sx n="68" d="100"/>
          <a:sy n="68" d="100"/>
        </p:scale>
        <p:origin x="-1224" y="-108"/>
      </p:cViewPr>
      <p:guideLst>
        <p:guide orient="horz" pos="2160"/>
        <p:guide pos="2880"/>
      </p:guideLst>
    </p:cSldViewPr>
  </p:slideViewPr>
  <p:notesTextViewPr>
    <p:cViewPr>
      <p:scale>
        <a:sx n="100" d="100"/>
        <a:sy n="100" d="100"/>
      </p:scale>
      <p:origin x="0" y="1308"/>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108" cy="464978"/>
          </a:xfrm>
          <a:prstGeom prst="rect">
            <a:avLst/>
          </a:prstGeom>
        </p:spPr>
        <p:txBody>
          <a:bodyPr vert="horz" lIns="89849" tIns="44924" rIns="89849" bIns="44924" rtlCol="0"/>
          <a:lstStyle>
            <a:lvl1pPr algn="l">
              <a:defRPr sz="1200"/>
            </a:lvl1pPr>
          </a:lstStyle>
          <a:p>
            <a:endParaRPr lang="en-US"/>
          </a:p>
        </p:txBody>
      </p:sp>
      <p:sp>
        <p:nvSpPr>
          <p:cNvPr id="3" name="Date Placeholder 2"/>
          <p:cNvSpPr>
            <a:spLocks noGrp="1"/>
          </p:cNvSpPr>
          <p:nvPr>
            <p:ph type="dt" sz="quarter" idx="1"/>
          </p:nvPr>
        </p:nvSpPr>
        <p:spPr>
          <a:xfrm>
            <a:off x="3884354" y="1"/>
            <a:ext cx="2972108" cy="464978"/>
          </a:xfrm>
          <a:prstGeom prst="rect">
            <a:avLst/>
          </a:prstGeom>
        </p:spPr>
        <p:txBody>
          <a:bodyPr vert="horz" lIns="89849" tIns="44924" rIns="89849" bIns="44924" rtlCol="0"/>
          <a:lstStyle>
            <a:lvl1pPr algn="r">
              <a:defRPr sz="1200"/>
            </a:lvl1pPr>
          </a:lstStyle>
          <a:p>
            <a:fld id="{2BB3E38F-ED59-4705-9E8E-514B52EDD6EA}" type="datetimeFigureOut">
              <a:rPr lang="en-US" smtClean="0"/>
              <a:pPr/>
              <a:t>10/17/2011</a:t>
            </a:fld>
            <a:endParaRPr lang="en-US"/>
          </a:p>
        </p:txBody>
      </p:sp>
      <p:sp>
        <p:nvSpPr>
          <p:cNvPr id="4" name="Footer Placeholder 3"/>
          <p:cNvSpPr>
            <a:spLocks noGrp="1"/>
          </p:cNvSpPr>
          <p:nvPr>
            <p:ph type="ftr" sz="quarter" idx="2"/>
          </p:nvPr>
        </p:nvSpPr>
        <p:spPr>
          <a:xfrm>
            <a:off x="0" y="8829847"/>
            <a:ext cx="2972108" cy="464978"/>
          </a:xfrm>
          <a:prstGeom prst="rect">
            <a:avLst/>
          </a:prstGeom>
        </p:spPr>
        <p:txBody>
          <a:bodyPr vert="horz" lIns="89849" tIns="44924" rIns="89849" bIns="44924" rtlCol="0" anchor="b"/>
          <a:lstStyle>
            <a:lvl1pPr algn="l">
              <a:defRPr sz="1200"/>
            </a:lvl1pPr>
          </a:lstStyle>
          <a:p>
            <a:endParaRPr lang="en-US"/>
          </a:p>
        </p:txBody>
      </p:sp>
      <p:sp>
        <p:nvSpPr>
          <p:cNvPr id="5" name="Slide Number Placeholder 4"/>
          <p:cNvSpPr>
            <a:spLocks noGrp="1"/>
          </p:cNvSpPr>
          <p:nvPr>
            <p:ph type="sldNum" sz="quarter" idx="3"/>
          </p:nvPr>
        </p:nvSpPr>
        <p:spPr>
          <a:xfrm>
            <a:off x="3884354" y="8829847"/>
            <a:ext cx="2972108" cy="464978"/>
          </a:xfrm>
          <a:prstGeom prst="rect">
            <a:avLst/>
          </a:prstGeom>
        </p:spPr>
        <p:txBody>
          <a:bodyPr vert="horz" lIns="89849" tIns="44924" rIns="89849" bIns="44924" rtlCol="0" anchor="b"/>
          <a:lstStyle>
            <a:lvl1pPr algn="r">
              <a:defRPr sz="1200"/>
            </a:lvl1pPr>
          </a:lstStyle>
          <a:p>
            <a:fld id="{67AA8453-38D1-4BEF-95FA-314C85A1DA8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302" tIns="46151" rIns="92302" bIns="46151" rtlCol="0"/>
          <a:lstStyle>
            <a:lvl1pPr algn="r">
              <a:defRPr sz="1200"/>
            </a:lvl1pPr>
          </a:lstStyle>
          <a:p>
            <a:fld id="{C85A8C29-333C-4A4D-951B-E8ADE680AB25}" type="datetimeFigureOut">
              <a:rPr lang="en-US" smtClean="0"/>
              <a:pPr/>
              <a:t>10/17/2011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6"/>
            <a:ext cx="2971800" cy="464820"/>
          </a:xfrm>
          <a:prstGeom prst="rect">
            <a:avLst/>
          </a:prstGeom>
        </p:spPr>
        <p:txBody>
          <a:bodyPr vert="horz" lIns="92302" tIns="46151" rIns="92302" bIns="46151" rtlCol="0" anchor="b"/>
          <a:lstStyle>
            <a:lvl1pPr algn="r">
              <a:defRPr sz="1200"/>
            </a:lvl1pPr>
          </a:lstStyle>
          <a:p>
            <a:fld id="{899A51B6-7E8F-415B-B47A-B733DFD7D2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Prefab" TargetMode="External"/><Relationship Id="rId3" Type="http://schemas.openxmlformats.org/officeDocument/2006/relationships/hyperlink" Target="http://en.wikipedia.org/wiki/Arch_bridge" TargetMode="External"/><Relationship Id="rId7" Type="http://schemas.openxmlformats.org/officeDocument/2006/relationships/hyperlink" Target="http://en.wikipedia.org/wiki/Tied-arch_bridge#cite_note-0" TargetMode="External"/><Relationship Id="rId12" Type="http://schemas.openxmlformats.org/officeDocument/2006/relationships/hyperlink" Target="http://en.wikipedia.org/wiki/Electroslag_weldin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Soil" TargetMode="External"/><Relationship Id="rId11" Type="http://schemas.openxmlformats.org/officeDocument/2006/relationships/hyperlink" Target="http://en.wikipedia.org/wiki/Federal_Highway_Administration" TargetMode="External"/><Relationship Id="rId5" Type="http://schemas.openxmlformats.org/officeDocument/2006/relationships/hyperlink" Target="http://en.wikipedia.org/wiki/Abutment" TargetMode="External"/><Relationship Id="rId10" Type="http://schemas.openxmlformats.org/officeDocument/2006/relationships/hyperlink" Target="http://en.wikipedia.org/wiki/Portland,_Oregon" TargetMode="External"/><Relationship Id="rId4" Type="http://schemas.openxmlformats.org/officeDocument/2006/relationships/hyperlink" Target="http://en.wikipedia.org/wiki/Wikipedia:Citation_needed" TargetMode="External"/><Relationship Id="rId9" Type="http://schemas.openxmlformats.org/officeDocument/2006/relationships/hyperlink" Target="http://en.wikipedia.org/wiki/Fremont_Bridge_(Portlan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Spandre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n.wikipedia.org/wiki/Alexander_Hamilton_Bridge" TargetMode="External"/></Relationships>
</file>

<file path=ppt/notesSlides/_rels/notesSlide12.xml.rels><?xml version="1.0" encoding="UTF-8" standalone="yes"?>
<Relationships xmlns="http://schemas.openxmlformats.org/package/2006/relationships"><Relationship Id="rId26" Type="http://schemas.openxmlformats.org/officeDocument/2006/relationships/hyperlink" Target="http://en.wikipedia.org/wiki/Suspension_bridge#cite_note-5" TargetMode="External"/><Relationship Id="rId21" Type="http://schemas.openxmlformats.org/officeDocument/2006/relationships/hyperlink" Target="http://en.wikipedia.org/wiki/Fausto_Veranzio" TargetMode="External"/><Relationship Id="rId42" Type="http://schemas.openxmlformats.org/officeDocument/2006/relationships/hyperlink" Target="http://en.wikipedia.org/wiki/Scaffolding" TargetMode="External"/><Relationship Id="rId47" Type="http://schemas.openxmlformats.org/officeDocument/2006/relationships/hyperlink" Target="http://en.wikipedia.org/wiki/Force_(physics)" TargetMode="External"/><Relationship Id="rId63" Type="http://schemas.openxmlformats.org/officeDocument/2006/relationships/hyperlink" Target="http://en.wikipedia.org/wiki/Roebling's_Delaware_Aqueduct" TargetMode="External"/><Relationship Id="rId68" Type="http://schemas.openxmlformats.org/officeDocument/2006/relationships/hyperlink" Target="http://en.wikipedia.org/wiki/Tubular_bridge" TargetMode="External"/><Relationship Id="rId84" Type="http://schemas.openxmlformats.org/officeDocument/2006/relationships/hyperlink" Target="http://en.wikipedia.org/wiki/Great_Belt_Bridge" TargetMode="External"/><Relationship Id="rId89" Type="http://schemas.openxmlformats.org/officeDocument/2006/relationships/hyperlink" Target="http://en.wikipedia.org/wiki/Tsing_Ma_Bridge" TargetMode="External"/><Relationship Id="rId112" Type="http://schemas.openxmlformats.org/officeDocument/2006/relationships/hyperlink" Target="http://en.wikipedia.org/wiki/Wind" TargetMode="External"/><Relationship Id="rId2" Type="http://schemas.openxmlformats.org/officeDocument/2006/relationships/slide" Target="../slides/slide12.xml"/><Relationship Id="rId16" Type="http://schemas.openxmlformats.org/officeDocument/2006/relationships/hyperlink" Target="http://en.wikipedia.org/wiki/Duksum" TargetMode="External"/><Relationship Id="rId29" Type="http://schemas.openxmlformats.org/officeDocument/2006/relationships/hyperlink" Target="http://en.wikipedia.org/wiki/Menai_Suspension_Bridge" TargetMode="External"/><Relationship Id="rId107" Type="http://schemas.openxmlformats.org/officeDocument/2006/relationships/hyperlink" Target="http://en.wikipedia.org/wiki/Self-anchored_suspension_bridge" TargetMode="External"/><Relationship Id="rId11" Type="http://schemas.openxmlformats.org/officeDocument/2006/relationships/hyperlink" Target="http://en.wikipedia.org/wiki/Chain_Bridge_at_Falls_of_Schuylkill" TargetMode="External"/><Relationship Id="rId24" Type="http://schemas.openxmlformats.org/officeDocument/2006/relationships/hyperlink" Target="http://en.wikipedia.org/wiki/Westmoreland_County,_Pennsylvania" TargetMode="External"/><Relationship Id="rId32" Type="http://schemas.openxmlformats.org/officeDocument/2006/relationships/hyperlink" Target="http://en.wikipedia.org/wiki/Spring_Garden_Street_Bridge#2nd_bridge:_Wire_Bridge" TargetMode="External"/><Relationship Id="rId37" Type="http://schemas.openxmlformats.org/officeDocument/2006/relationships/hyperlink" Target="http://en.wikipedia.org/wiki/Geneva" TargetMode="External"/><Relationship Id="rId40" Type="http://schemas.openxmlformats.org/officeDocument/2006/relationships/hyperlink" Target="http://en.wikipedia.org/wiki/Charles_Ellet,_Jr." TargetMode="External"/><Relationship Id="rId45" Type="http://schemas.openxmlformats.org/officeDocument/2006/relationships/hyperlink" Target="http://en.wikipedia.org/wiki/Otto_Beit_Bridge" TargetMode="External"/><Relationship Id="rId53" Type="http://schemas.openxmlformats.org/officeDocument/2006/relationships/hyperlink" Target="http://en.wikipedia.org/wiki/Earthquake" TargetMode="External"/><Relationship Id="rId58" Type="http://schemas.openxmlformats.org/officeDocument/2006/relationships/hyperlink" Target="http://en.wikipedia.org/wiki/Yangtze_River" TargetMode="External"/><Relationship Id="rId66" Type="http://schemas.openxmlformats.org/officeDocument/2006/relationships/hyperlink" Target="http://en.wikipedia.org/wiki/Tacoma_Narrows_Bridge_(1940)" TargetMode="External"/><Relationship Id="rId74" Type="http://schemas.openxmlformats.org/officeDocument/2006/relationships/hyperlink" Target="http://en.wikipedia.org/wiki/Caisson_(engineering)" TargetMode="External"/><Relationship Id="rId79" Type="http://schemas.openxmlformats.org/officeDocument/2006/relationships/hyperlink" Target="http://en.wikipedia.org/wiki/Akashi-Kaikyo_Bridge" TargetMode="External"/><Relationship Id="rId87" Type="http://schemas.openxmlformats.org/officeDocument/2006/relationships/hyperlink" Target="http://en.wikipedia.org/wiki/United_Kingdom" TargetMode="External"/><Relationship Id="rId102" Type="http://schemas.openxmlformats.org/officeDocument/2006/relationships/hyperlink" Target="http://en.wikipedia.org/wiki/List_of_highest_bridges_in_the_world" TargetMode="External"/><Relationship Id="rId110" Type="http://schemas.openxmlformats.org/officeDocument/2006/relationships/hyperlink" Target="http://en.wikipedia.org/wiki/Galloping_Gertie" TargetMode="External"/><Relationship Id="rId5" Type="http://schemas.openxmlformats.org/officeDocument/2006/relationships/hyperlink" Target="http://en.wikipedia.org/wiki/Simple_suspension_bridge" TargetMode="External"/><Relationship Id="rId61" Type="http://schemas.openxmlformats.org/officeDocument/2006/relationships/hyperlink" Target="http://en.wikipedia.org/wiki/Robert_Stevenson_(civil_engineer)" TargetMode="External"/><Relationship Id="rId82" Type="http://schemas.openxmlformats.org/officeDocument/2006/relationships/hyperlink" Target="http://en.wikipedia.org/wiki/Japan" TargetMode="External"/><Relationship Id="rId90" Type="http://schemas.openxmlformats.org/officeDocument/2006/relationships/hyperlink" Target="http://en.wikipedia.org/wiki/Hong_Kong" TargetMode="External"/><Relationship Id="rId95" Type="http://schemas.openxmlformats.org/officeDocument/2006/relationships/hyperlink" Target="http://en.wikipedia.org/wiki/Bosphorus_Bridge" TargetMode="External"/><Relationship Id="rId19" Type="http://schemas.openxmlformats.org/officeDocument/2006/relationships/hyperlink" Target="http://en.wikipedia.org/wiki/Suspended_deck_bridge" TargetMode="External"/><Relationship Id="rId14" Type="http://schemas.openxmlformats.org/officeDocument/2006/relationships/hyperlink" Target="http://en.wikipedia.org/wiki/Wrought_iron" TargetMode="External"/><Relationship Id="rId22" Type="http://schemas.openxmlformats.org/officeDocument/2006/relationships/hyperlink" Target="http://en.wikipedia.org/wiki/Cable-stayed_bridge" TargetMode="External"/><Relationship Id="rId27" Type="http://schemas.openxmlformats.org/officeDocument/2006/relationships/hyperlink" Target="http://en.wikipedia.org/wiki/Dryburgh_Abbey_Bridge" TargetMode="External"/><Relationship Id="rId30" Type="http://schemas.openxmlformats.org/officeDocument/2006/relationships/hyperlink" Target="http://en.wikipedia.org/wiki/Clifton_Suspension_Bridge" TargetMode="External"/><Relationship Id="rId35" Type="http://schemas.openxmlformats.org/officeDocument/2006/relationships/hyperlink" Target="http://en.wikipedia.org/wiki/Suspension_bridge#cite_note-Peters-6" TargetMode="External"/><Relationship Id="rId43" Type="http://schemas.openxmlformats.org/officeDocument/2006/relationships/hyperlink" Target="http://en.wikipedia.org/wiki/John_A._Roebling" TargetMode="External"/><Relationship Id="rId48" Type="http://schemas.openxmlformats.org/officeDocument/2006/relationships/hyperlink" Target="http://en.wikipedia.org/wiki/Tension_(mechanics)" TargetMode="External"/><Relationship Id="rId56" Type="http://schemas.openxmlformats.org/officeDocument/2006/relationships/hyperlink" Target="http://en.wikipedia.org/wiki/Golden_Gate_Bridge" TargetMode="External"/><Relationship Id="rId64" Type="http://schemas.openxmlformats.org/officeDocument/2006/relationships/hyperlink" Target="http://en.wikipedia.org/wiki/Silver_Bridge" TargetMode="External"/><Relationship Id="rId69" Type="http://schemas.openxmlformats.org/officeDocument/2006/relationships/hyperlink" Target="http://en.wikipedia.org/wiki/Little_Belt" TargetMode="External"/><Relationship Id="rId77" Type="http://schemas.openxmlformats.org/officeDocument/2006/relationships/hyperlink" Target="http://en.wikipedia.org/wiki/Rio-Antirio_bridge" TargetMode="External"/><Relationship Id="rId100" Type="http://schemas.openxmlformats.org/officeDocument/2006/relationships/hyperlink" Target="http://en.wikipedia.org/wiki/Mackinac_Bridge" TargetMode="External"/><Relationship Id="rId105" Type="http://schemas.openxmlformats.org/officeDocument/2006/relationships/hyperlink" Target="http://en.wikipedia.org/wiki/Cantilever_bridge" TargetMode="External"/><Relationship Id="rId8" Type="http://schemas.openxmlformats.org/officeDocument/2006/relationships/hyperlink" Target="http://en.wikipedia.org/wiki/Falsework" TargetMode="External"/><Relationship Id="rId51" Type="http://schemas.openxmlformats.org/officeDocument/2006/relationships/hyperlink" Target="http://en.wikipedia.org/wiki/Severn_Bridge" TargetMode="External"/><Relationship Id="rId72" Type="http://schemas.openxmlformats.org/officeDocument/2006/relationships/hyperlink" Target="http://en.wikipedia.org/wiki/New_York_City" TargetMode="External"/><Relationship Id="rId80" Type="http://schemas.openxmlformats.org/officeDocument/2006/relationships/hyperlink" Target="http://en.wikipedia.org/wiki/List_of_longest_suspension_bridge_spans" TargetMode="External"/><Relationship Id="rId85" Type="http://schemas.openxmlformats.org/officeDocument/2006/relationships/hyperlink" Target="http://en.wikipedia.org/wiki/Runyang_Bridge" TargetMode="External"/><Relationship Id="rId93" Type="http://schemas.openxmlformats.org/officeDocument/2006/relationships/hyperlink" Target="http://en.wikipedia.org/wiki/Yangpu_Bridge" TargetMode="External"/><Relationship Id="rId98" Type="http://schemas.openxmlformats.org/officeDocument/2006/relationships/hyperlink" Target="http://en.wikipedia.org/wiki/Bear_Mountain_Bridge" TargetMode="External"/><Relationship Id="rId3" Type="http://schemas.openxmlformats.org/officeDocument/2006/relationships/hyperlink" Target="http://en.wikipedia.org/wiki/Bridge" TargetMode="External"/><Relationship Id="rId12" Type="http://schemas.openxmlformats.org/officeDocument/2006/relationships/hyperlink" Target="http://en.wikipedia.org/wiki/Tibetan_people" TargetMode="External"/><Relationship Id="rId17" Type="http://schemas.openxmlformats.org/officeDocument/2006/relationships/hyperlink" Target="http://en.wikipedia.org/wiki/Trashi_Yangtse" TargetMode="External"/><Relationship Id="rId25" Type="http://schemas.openxmlformats.org/officeDocument/2006/relationships/hyperlink" Target="http://en.wikipedia.org/wiki/Suspension_bridge#cite_note-4" TargetMode="External"/><Relationship Id="rId33" Type="http://schemas.openxmlformats.org/officeDocument/2006/relationships/hyperlink" Target="http://en.wikipedia.org/wiki/Annonay" TargetMode="External"/><Relationship Id="rId38" Type="http://schemas.openxmlformats.org/officeDocument/2006/relationships/hyperlink" Target="http://en.wikipedia.org/wiki/Joseph_Chaley" TargetMode="External"/><Relationship Id="rId46" Type="http://schemas.openxmlformats.org/officeDocument/2006/relationships/hyperlink" Target="http://en.wikipedia.org/wiki/Suspension_bridge#cite_note-7" TargetMode="External"/><Relationship Id="rId59" Type="http://schemas.openxmlformats.org/officeDocument/2006/relationships/hyperlink" Target="http://en.wikipedia.org/wiki/China" TargetMode="External"/><Relationship Id="rId67" Type="http://schemas.openxmlformats.org/officeDocument/2006/relationships/hyperlink" Target="http://en.wikipedia.org/wiki/Dallas-Fort_Worth_International_Airport" TargetMode="External"/><Relationship Id="rId103" Type="http://schemas.openxmlformats.org/officeDocument/2006/relationships/hyperlink" Target="http://en.wikipedia.org/wiki/San_Francisco_%E2%80%93_Oakland_Bay_Bridge" TargetMode="External"/><Relationship Id="rId108" Type="http://schemas.openxmlformats.org/officeDocument/2006/relationships/hyperlink" Target="http://en.wikipedia.org/wiki/The_Bridge_of_San_Luis_Rey" TargetMode="External"/><Relationship Id="rId20" Type="http://schemas.openxmlformats.org/officeDocument/2006/relationships/hyperlink" Target="http://en.wikipedia.org/wiki/Suspension_bridge#cite_note-3" TargetMode="External"/><Relationship Id="rId41" Type="http://schemas.openxmlformats.org/officeDocument/2006/relationships/hyperlink" Target="http://en.wikipedia.org/wiki/Niagara_Falls_Suspension_Bridge" TargetMode="External"/><Relationship Id="rId54" Type="http://schemas.openxmlformats.org/officeDocument/2006/relationships/hyperlink" Target="http://en.wikipedia.org/wiki/Passenger_rail_terminology#Heavy_rail" TargetMode="External"/><Relationship Id="rId62" Type="http://schemas.openxmlformats.org/officeDocument/2006/relationships/hyperlink" Target="http://en.wikipedia.org/wiki/Edinburgh" TargetMode="External"/><Relationship Id="rId70" Type="http://schemas.openxmlformats.org/officeDocument/2006/relationships/hyperlink" Target="http://en.wikipedia.org/wiki/Denmark" TargetMode="External"/><Relationship Id="rId75" Type="http://schemas.openxmlformats.org/officeDocument/2006/relationships/hyperlink" Target="http://en.wikipedia.org/wiki/Bedrock" TargetMode="External"/><Relationship Id="rId83" Type="http://schemas.openxmlformats.org/officeDocument/2006/relationships/hyperlink" Target="http://en.wikipedia.org/wiki/Xihoumen_Bridge" TargetMode="External"/><Relationship Id="rId88" Type="http://schemas.openxmlformats.org/officeDocument/2006/relationships/hyperlink" Target="http://en.wikipedia.org/wiki/Jiangyin_Suspension_Bridge" TargetMode="External"/><Relationship Id="rId91" Type="http://schemas.openxmlformats.org/officeDocument/2006/relationships/hyperlink" Target="http://en.wikipedia.org/wiki/Verrazano-Narrows_Bridge" TargetMode="External"/><Relationship Id="rId96" Type="http://schemas.openxmlformats.org/officeDocument/2006/relationships/hyperlink" Target="http://en.wikipedia.org/wiki/Fatih_Sultan_Mehmet_Bridge" TargetMode="External"/><Relationship Id="rId111" Type="http://schemas.openxmlformats.org/officeDocument/2006/relationships/hyperlink" Target="http://en.wikipedia.org/wiki/Tacoma_Narrows" TargetMode="External"/><Relationship Id="rId1" Type="http://schemas.openxmlformats.org/officeDocument/2006/relationships/notesMaster" Target="../notesMasters/notesMaster1.xml"/><Relationship Id="rId6" Type="http://schemas.openxmlformats.org/officeDocument/2006/relationships/hyperlink" Target="http://en.wikipedia.org/wiki/Tower" TargetMode="External"/><Relationship Id="rId15" Type="http://schemas.openxmlformats.org/officeDocument/2006/relationships/hyperlink" Target="http://en.wikipedia.org/wiki/Bhutan" TargetMode="External"/><Relationship Id="rId23" Type="http://schemas.openxmlformats.org/officeDocument/2006/relationships/hyperlink" Target="http://en.wikipedia.org/wiki/James_Finley_(engineer)" TargetMode="External"/><Relationship Id="rId28" Type="http://schemas.openxmlformats.org/officeDocument/2006/relationships/hyperlink" Target="http://en.wikipedia.org/wiki/Union_Bridge_(Tweed)" TargetMode="External"/><Relationship Id="rId36" Type="http://schemas.openxmlformats.org/officeDocument/2006/relationships/hyperlink" Target="http://en.wikipedia.org/wiki/Guillaume_Henri_Dufour" TargetMode="External"/><Relationship Id="rId49" Type="http://schemas.openxmlformats.org/officeDocument/2006/relationships/hyperlink" Target="http://en.wikipedia.org/wiki/Compression_(physical)" TargetMode="External"/><Relationship Id="rId57" Type="http://schemas.openxmlformats.org/officeDocument/2006/relationships/hyperlink" Target="http://en.wikipedia.org/wiki/Yichang_Bridge" TargetMode="External"/><Relationship Id="rId106" Type="http://schemas.openxmlformats.org/officeDocument/2006/relationships/hyperlink" Target="http://en.wikipedia.org/wiki/Eastern_span_replacement_of_the_San_Francisco_%E2%80%93_Oakland_Bay_Bridge" TargetMode="External"/><Relationship Id="rId10" Type="http://schemas.openxmlformats.org/officeDocument/2006/relationships/hyperlink" Target="http://en.wikipedia.org/wiki/William_Strickland_(architect)" TargetMode="External"/><Relationship Id="rId31" Type="http://schemas.openxmlformats.org/officeDocument/2006/relationships/hyperlink" Target="http://en.wikipedia.org/wiki/Footbridge_at_Falls_of_Schuylkill" TargetMode="External"/><Relationship Id="rId44" Type="http://schemas.openxmlformats.org/officeDocument/2006/relationships/hyperlink" Target="http://en.wikipedia.org/wiki/Bridge#Double-decker_bridge" TargetMode="External"/><Relationship Id="rId52" Type="http://schemas.openxmlformats.org/officeDocument/2006/relationships/hyperlink" Target="http://en.wikipedia.org/wiki/Parabola" TargetMode="External"/><Relationship Id="rId60" Type="http://schemas.openxmlformats.org/officeDocument/2006/relationships/hyperlink" Target="http://en.wikipedia.org/wiki/Suspension_bridge#cite_note-Drewry-8" TargetMode="External"/><Relationship Id="rId65" Type="http://schemas.openxmlformats.org/officeDocument/2006/relationships/hyperlink" Target="http://en.wikipedia.org/wiki/Ohio_River" TargetMode="External"/><Relationship Id="rId73" Type="http://schemas.openxmlformats.org/officeDocument/2006/relationships/hyperlink" Target="http://en.wikipedia.org/wiki/Lions'_Gate_Bridge" TargetMode="External"/><Relationship Id="rId78" Type="http://schemas.openxmlformats.org/officeDocument/2006/relationships/hyperlink" Target="http://en.wikipedia.org/wiki/Cantilever" TargetMode="External"/><Relationship Id="rId81" Type="http://schemas.openxmlformats.org/officeDocument/2006/relationships/hyperlink" Target="http://en.wikipedia.org/wiki/Akashi_Kaiky%C5%8D_Bridge" TargetMode="External"/><Relationship Id="rId86" Type="http://schemas.openxmlformats.org/officeDocument/2006/relationships/hyperlink" Target="http://en.wikipedia.org/wiki/Humber_Bridge" TargetMode="External"/><Relationship Id="rId94" Type="http://schemas.openxmlformats.org/officeDocument/2006/relationships/hyperlink" Target="http://en.wikipedia.org/wiki/List_of_longest_suspension_bridge_spans#History_of_longest_suspension_spans" TargetMode="External"/><Relationship Id="rId99" Type="http://schemas.openxmlformats.org/officeDocument/2006/relationships/hyperlink" Target="http://en.wikipedia.org/wiki/John_A._Roebling_Suspension_Bridge" TargetMode="External"/><Relationship Id="rId101" Type="http://schemas.openxmlformats.org/officeDocument/2006/relationships/hyperlink" Target="http://en.wikipedia.org/wiki/Si_Du_River_Bridge" TargetMode="External"/><Relationship Id="rId4" Type="http://schemas.openxmlformats.org/officeDocument/2006/relationships/hyperlink" Target="http://en.wikipedia.org/wiki/Cables" TargetMode="External"/><Relationship Id="rId9" Type="http://schemas.openxmlformats.org/officeDocument/2006/relationships/hyperlink" Target="http://en.wikipedia.org/wiki/Catenary" TargetMode="External"/><Relationship Id="rId13" Type="http://schemas.openxmlformats.org/officeDocument/2006/relationships/hyperlink" Target="http://en.wikipedia.org/wiki/Thangtong_Gyalpo" TargetMode="External"/><Relationship Id="rId18" Type="http://schemas.openxmlformats.org/officeDocument/2006/relationships/hyperlink" Target="http://en.wikipedia.org/wiki/Suspension_bridge#cite_note-2" TargetMode="External"/><Relationship Id="rId39" Type="http://schemas.openxmlformats.org/officeDocument/2006/relationships/hyperlink" Target="http://en.wikipedia.org/wiki/Fribourg" TargetMode="External"/><Relationship Id="rId109" Type="http://schemas.openxmlformats.org/officeDocument/2006/relationships/hyperlink" Target="http://en.wikipedia.org/wiki/Point_Pleasant,_West_Virginia" TargetMode="External"/><Relationship Id="rId34" Type="http://schemas.openxmlformats.org/officeDocument/2006/relationships/hyperlink" Target="http://en.wikipedia.org/wiki/Marc_Seguin" TargetMode="External"/><Relationship Id="rId50" Type="http://schemas.openxmlformats.org/officeDocument/2006/relationships/hyperlink" Target="http://en.wikipedia.org/wiki/Column" TargetMode="External"/><Relationship Id="rId55" Type="http://schemas.openxmlformats.org/officeDocument/2006/relationships/hyperlink" Target="http://en.wikipedia.org/wiki/Eyebar" TargetMode="External"/><Relationship Id="rId76" Type="http://schemas.openxmlformats.org/officeDocument/2006/relationships/hyperlink" Target="http://en.wikipedia.org/wiki/Active_fault" TargetMode="External"/><Relationship Id="rId97" Type="http://schemas.openxmlformats.org/officeDocument/2006/relationships/hyperlink" Target="http://en.wikipedia.org/wiki/Brooklyn_Bridge" TargetMode="External"/><Relationship Id="rId104" Type="http://schemas.openxmlformats.org/officeDocument/2006/relationships/hyperlink" Target="http://en.wikipedia.org/wiki/Suspension_bridge#cite_note-9" TargetMode="External"/><Relationship Id="rId7" Type="http://schemas.openxmlformats.org/officeDocument/2006/relationships/hyperlink" Target="http://en.wikipedia.org/wiki/Suspension_bridge_types" TargetMode="External"/><Relationship Id="rId71" Type="http://schemas.openxmlformats.org/officeDocument/2006/relationships/hyperlink" Target="http://en.wikipedia.org/wiki/Manhattan_Bridge" TargetMode="External"/><Relationship Id="rId92" Type="http://schemas.openxmlformats.org/officeDocument/2006/relationships/hyperlink" Target="http://en.wikipedia.org/wiki/United_States" TargetMode="External"/></Relationships>
</file>

<file path=ppt/notesSlides/_rels/notesSlide13.xml.rels><?xml version="1.0" encoding="UTF-8" standalone="yes"?>
<Relationships xmlns="http://schemas.openxmlformats.org/package/2006/relationships"><Relationship Id="rId13" Type="http://schemas.openxmlformats.org/officeDocument/2006/relationships/hyperlink" Target="http://en.wikipedia.org/wiki/Fausto_Veranzio" TargetMode="External"/><Relationship Id="rId18" Type="http://schemas.openxmlformats.org/officeDocument/2006/relationships/hyperlink" Target="http://en.wikipedia.org/wiki/John_A._Roebling" TargetMode="External"/><Relationship Id="rId26" Type="http://schemas.openxmlformats.org/officeDocument/2006/relationships/hyperlink" Target="http://en.wikipedia.org/wiki/L%C3%A9zardrieux" TargetMode="External"/><Relationship Id="rId39" Type="http://schemas.openxmlformats.org/officeDocument/2006/relationships/hyperlink" Target="http://en.wikipedia.org/wiki/Amman" TargetMode="External"/><Relationship Id="rId21" Type="http://schemas.openxmlformats.org/officeDocument/2006/relationships/hyperlink" Target="http://en.wikipedia.org/wiki/Bluff_Dale,_Texas" TargetMode="External"/><Relationship Id="rId34" Type="http://schemas.openxmlformats.org/officeDocument/2006/relationships/hyperlink" Target="http://en.wikipedia.org/wiki/Fabrizio_de_Miranda" TargetMode="External"/><Relationship Id="rId42" Type="http://schemas.openxmlformats.org/officeDocument/2006/relationships/hyperlink" Target="http://en.wikipedia.org/wiki/Live_load" TargetMode="External"/><Relationship Id="rId47" Type="http://schemas.openxmlformats.org/officeDocument/2006/relationships/hyperlink" Target="http://en.wikipedia.org/wiki/Mumbai" TargetMode="External"/><Relationship Id="rId50" Type="http://schemas.openxmlformats.org/officeDocument/2006/relationships/hyperlink" Target="http://en.wikipedia.org/wiki/San_Pedro_Garza_Garc%C3%ADa" TargetMode="External"/><Relationship Id="rId55" Type="http://schemas.openxmlformats.org/officeDocument/2006/relationships/hyperlink" Target="http://en.wikipedia.org/wiki/Sundial_Bridge" TargetMode="External"/><Relationship Id="rId63" Type="http://schemas.openxmlformats.org/officeDocument/2006/relationships/hyperlink" Target="http://en.wikipedia.org/wiki/Abutment" TargetMode="External"/><Relationship Id="rId68" Type="http://schemas.openxmlformats.org/officeDocument/2006/relationships/hyperlink" Target="http://en.wikipedia.org/wiki/Great_Seto_Bridge" TargetMode="External"/><Relationship Id="rId76" Type="http://schemas.openxmlformats.org/officeDocument/2006/relationships/hyperlink" Target="http://en.wikipedia.org/wiki/Veterans'_Glass_City_Skyway" TargetMode="External"/><Relationship Id="rId7" Type="http://schemas.openxmlformats.org/officeDocument/2006/relationships/hyperlink" Target="http://en.wikipedia.org/wiki/Bridge" TargetMode="External"/><Relationship Id="rId71" Type="http://schemas.openxmlformats.org/officeDocument/2006/relationships/hyperlink" Target="http://en.wikipedia.org/wiki/Octavio_Frias_de_Oliveira_bridge" TargetMode="External"/><Relationship Id="rId2" Type="http://schemas.openxmlformats.org/officeDocument/2006/relationships/slide" Target="../slides/slide13.xml"/><Relationship Id="rId16" Type="http://schemas.openxmlformats.org/officeDocument/2006/relationships/hyperlink" Target="http://en.wikipedia.org/wiki/Albert_Bridge,_London" TargetMode="External"/><Relationship Id="rId29" Type="http://schemas.openxmlformats.org/officeDocument/2006/relationships/hyperlink" Target="http://en.wikipedia.org/wiki/Cable-stayed_bridge#cite_note-troyano-2" TargetMode="External"/><Relationship Id="rId11" Type="http://schemas.openxmlformats.org/officeDocument/2006/relationships/hyperlink" Target="http://en.wikipedia.org/wiki/Suspension_bridge" TargetMode="External"/><Relationship Id="rId24" Type="http://schemas.openxmlformats.org/officeDocument/2006/relationships/hyperlink" Target="http://en.wikipedia.org/wiki/Cable-stayed_bridge#cite_note-0" TargetMode="External"/><Relationship Id="rId32" Type="http://schemas.openxmlformats.org/officeDocument/2006/relationships/hyperlink" Target="http://en.wikipedia.org/wiki/Str%C3%B6msund_Bridge" TargetMode="External"/><Relationship Id="rId37" Type="http://schemas.openxmlformats.org/officeDocument/2006/relationships/hyperlink" Target="http://en.wikipedia.org/wiki/Theodor_Heuss_Bridge_(D%C3%BCsseldorf)" TargetMode="External"/><Relationship Id="rId40" Type="http://schemas.openxmlformats.org/officeDocument/2006/relationships/hyperlink" Target="http://en.wikipedia.org/wiki/Jordan" TargetMode="External"/><Relationship Id="rId45" Type="http://schemas.openxmlformats.org/officeDocument/2006/relationships/hyperlink" Target="http://en.wikipedia.org/wiki/Span_(architecture)" TargetMode="External"/><Relationship Id="rId53" Type="http://schemas.openxmlformats.org/officeDocument/2006/relationships/hyperlink" Target="http://en.wikipedia.org/wiki/Side-spar_cable-stayed_bridge" TargetMode="External"/><Relationship Id="rId58" Type="http://schemas.openxmlformats.org/officeDocument/2006/relationships/hyperlink" Target="http://en.wikipedia.org/wiki/Sundial" TargetMode="External"/><Relationship Id="rId66" Type="http://schemas.openxmlformats.org/officeDocument/2006/relationships/hyperlink" Target="http://en.wikipedia.org/wiki/Mezcala_Bridge" TargetMode="External"/><Relationship Id="rId74" Type="http://schemas.openxmlformats.org/officeDocument/2006/relationships/hyperlink" Target="http://en.wikipedia.org/wiki/Extradosed_bridge" TargetMode="External"/><Relationship Id="rId5" Type="http://schemas.openxmlformats.org/officeDocument/2006/relationships/hyperlink" Target="http://en.wikipedia.org/wiki/Bridge#cite_note-loescher-15" TargetMode="External"/><Relationship Id="rId15" Type="http://schemas.openxmlformats.org/officeDocument/2006/relationships/hyperlink" Target="http://en.wikipedia.org/wiki/Dryburgh_Bridge" TargetMode="External"/><Relationship Id="rId23" Type="http://schemas.openxmlformats.org/officeDocument/2006/relationships/hyperlink" Target="http://en.wikipedia.org/wiki/Gordon,_Texas" TargetMode="External"/><Relationship Id="rId28" Type="http://schemas.openxmlformats.org/officeDocument/2006/relationships/hyperlink" Target="http://en.wikipedia.org/wiki/Eduardo_Torroja" TargetMode="External"/><Relationship Id="rId36" Type="http://schemas.openxmlformats.org/officeDocument/2006/relationships/hyperlink" Target="http://en.wikipedia.org/wiki/Fritz_Leonhardt" TargetMode="External"/><Relationship Id="rId49" Type="http://schemas.openxmlformats.org/officeDocument/2006/relationships/hyperlink" Target="http://en.wikipedia.org/wiki/Puente_de_la_Unidad" TargetMode="External"/><Relationship Id="rId57" Type="http://schemas.openxmlformats.org/officeDocument/2006/relationships/hyperlink" Target="http://en.wikipedia.org/wiki/Gnomon" TargetMode="External"/><Relationship Id="rId61" Type="http://schemas.openxmlformats.org/officeDocument/2006/relationships/hyperlink" Target="http://en.wikipedia.org/wiki/Puente_de_la_Mujer" TargetMode="External"/><Relationship Id="rId10" Type="http://schemas.openxmlformats.org/officeDocument/2006/relationships/hyperlink" Target="http://en.wikipedia.org/wiki/Cantilever_bridge" TargetMode="External"/><Relationship Id="rId19" Type="http://schemas.openxmlformats.org/officeDocument/2006/relationships/hyperlink" Target="http://en.wikipedia.org/wiki/Niagara_Falls_Suspension_Bridge" TargetMode="External"/><Relationship Id="rId31" Type="http://schemas.openxmlformats.org/officeDocument/2006/relationships/hyperlink" Target="http://en.wikipedia.org/wiki/Pierrelatte" TargetMode="External"/><Relationship Id="rId44" Type="http://schemas.openxmlformats.org/officeDocument/2006/relationships/hyperlink" Target="http://en.wikipedia.org/wiki/Compression_(physical)" TargetMode="External"/><Relationship Id="rId52" Type="http://schemas.openxmlformats.org/officeDocument/2006/relationships/hyperlink" Target="http://en.wikipedia.org/wiki/Sundial_Bridge_at_Turtle_Bay" TargetMode="External"/><Relationship Id="rId60" Type="http://schemas.openxmlformats.org/officeDocument/2006/relationships/hyperlink" Target="http://en.wikipedia.org/wiki/Puente_del_Alamillo" TargetMode="External"/><Relationship Id="rId65" Type="http://schemas.openxmlformats.org/officeDocument/2006/relationships/hyperlink" Target="http://en.wikipedia.org/wiki/Millau_Viaduct" TargetMode="External"/><Relationship Id="rId73" Type="http://schemas.openxmlformats.org/officeDocument/2006/relationships/hyperlink" Target="http://en.wikipedia.org/wiki/Brazil" TargetMode="External"/><Relationship Id="rId4" Type="http://schemas.openxmlformats.org/officeDocument/2006/relationships/hyperlink" Target="http://en.wikipedia.org/wiki/Bridge#cite_note-cable-14" TargetMode="External"/><Relationship Id="rId9" Type="http://schemas.openxmlformats.org/officeDocument/2006/relationships/hyperlink" Target="http://en.wikipedia.org/wiki/Cable" TargetMode="External"/><Relationship Id="rId14" Type="http://schemas.openxmlformats.org/officeDocument/2006/relationships/hyperlink" Target="http://en.wikipedia.org/wiki/Venetian_Republic" TargetMode="External"/><Relationship Id="rId22" Type="http://schemas.openxmlformats.org/officeDocument/2006/relationships/hyperlink" Target="http://en.wikipedia.org/wiki/Huckabay,_Texas" TargetMode="External"/><Relationship Id="rId27" Type="http://schemas.openxmlformats.org/officeDocument/2006/relationships/hyperlink" Target="http://en.wikipedia.org/wiki/Brittany" TargetMode="External"/><Relationship Id="rId30" Type="http://schemas.openxmlformats.org/officeDocument/2006/relationships/hyperlink" Target="http://en.wikipedia.org/wiki/Albert_Caquot" TargetMode="External"/><Relationship Id="rId35" Type="http://schemas.openxmlformats.org/officeDocument/2006/relationships/hyperlink" Target="http://en.wikipedia.org/wiki/Riccardo_Morandi" TargetMode="External"/><Relationship Id="rId43" Type="http://schemas.openxmlformats.org/officeDocument/2006/relationships/hyperlink" Target="http://en.wikipedia.org/wiki/Rama_VIII_Bridge" TargetMode="External"/><Relationship Id="rId48" Type="http://schemas.openxmlformats.org/officeDocument/2006/relationships/hyperlink" Target="http://en.wikipedia.org/wiki/India" TargetMode="External"/><Relationship Id="rId56" Type="http://schemas.openxmlformats.org/officeDocument/2006/relationships/hyperlink" Target="http://en.wikipedia.org/wiki/Cantilever_spar_cable-stayed_bridge" TargetMode="External"/><Relationship Id="rId64" Type="http://schemas.openxmlformats.org/officeDocument/2006/relationships/hyperlink" Target="http://en.wikipedia.org/wiki/Ting_Kau_Bridge" TargetMode="External"/><Relationship Id="rId69" Type="http://schemas.openxmlformats.org/officeDocument/2006/relationships/hyperlink" Target="http://en.wikipedia.org/wiki/San_Francisco_%E2%80%93_Oakland_Bay_Bridge" TargetMode="External"/><Relationship Id="rId8" Type="http://schemas.openxmlformats.org/officeDocument/2006/relationships/hyperlink" Target="http://en.wikipedia.org/wiki/Column" TargetMode="External"/><Relationship Id="rId51" Type="http://schemas.openxmlformats.org/officeDocument/2006/relationships/hyperlink" Target="http://en.wikipedia.org/wiki/Monterrey" TargetMode="External"/><Relationship Id="rId72" Type="http://schemas.openxmlformats.org/officeDocument/2006/relationships/hyperlink" Target="http://en.wikipedia.org/wiki/S%C3%A3o_Paulo" TargetMode="External"/><Relationship Id="rId3" Type="http://schemas.openxmlformats.org/officeDocument/2006/relationships/hyperlink" Target="http://en.wikipedia.org/wiki/Cable-stayed_bridge" TargetMode="External"/><Relationship Id="rId12" Type="http://schemas.openxmlformats.org/officeDocument/2006/relationships/hyperlink" Target="http://en.wikipedia.org/wiki/Renaissance" TargetMode="External"/><Relationship Id="rId17" Type="http://schemas.openxmlformats.org/officeDocument/2006/relationships/hyperlink" Target="http://en.wikipedia.org/wiki/Brooklyn_Bridge" TargetMode="External"/><Relationship Id="rId25" Type="http://schemas.openxmlformats.org/officeDocument/2006/relationships/hyperlink" Target="http://en.wikipedia.org/wiki/Cable-stayed_bridge#cite_note-1" TargetMode="External"/><Relationship Id="rId33" Type="http://schemas.openxmlformats.org/officeDocument/2006/relationships/hyperlink" Target="http://en.wikipedia.org/wiki/Franz_Dischinger" TargetMode="External"/><Relationship Id="rId38" Type="http://schemas.openxmlformats.org/officeDocument/2006/relationships/hyperlink" Target="http://en.wikipedia.org/wiki/Abdoun_Bridge" TargetMode="External"/><Relationship Id="rId46" Type="http://schemas.openxmlformats.org/officeDocument/2006/relationships/hyperlink" Target="http://en.wikipedia.org/wiki/Bandra%E2%80%93Worli_Sea_Link" TargetMode="External"/><Relationship Id="rId59" Type="http://schemas.openxmlformats.org/officeDocument/2006/relationships/hyperlink" Target="http://en.wikipedia.org/wiki/Santiago_Calatrava" TargetMode="External"/><Relationship Id="rId67" Type="http://schemas.openxmlformats.org/officeDocument/2006/relationships/hyperlink" Target="http://en.wikipedia.org/wiki/General_Rafael_Urdaneta_Bridge" TargetMode="External"/><Relationship Id="rId20" Type="http://schemas.openxmlformats.org/officeDocument/2006/relationships/hyperlink" Target="http://en.wikipedia.org/wiki/Bluff_Dale_Suspension_Bridge" TargetMode="External"/><Relationship Id="rId41" Type="http://schemas.openxmlformats.org/officeDocument/2006/relationships/hyperlink" Target="http://en.wikipedia.org/wiki/Tension_(mechanics)" TargetMode="External"/><Relationship Id="rId54" Type="http://schemas.openxmlformats.org/officeDocument/2006/relationships/hyperlink" Target="http://en.wikipedia.org/wiki/Redding,_California" TargetMode="External"/><Relationship Id="rId62" Type="http://schemas.openxmlformats.org/officeDocument/2006/relationships/hyperlink" Target="http://en.wikipedia.org/wiki/Chords_Bridge" TargetMode="External"/><Relationship Id="rId70" Type="http://schemas.openxmlformats.org/officeDocument/2006/relationships/hyperlink" Target="http://en.wikipedia.org/wiki/Cable-stayed_bridge#cite_note-3" TargetMode="External"/><Relationship Id="rId75" Type="http://schemas.openxmlformats.org/officeDocument/2006/relationships/hyperlink" Target="http://en.wikipedia.org/wiki/Penobscot_Narrows_Bridge" TargetMode="External"/><Relationship Id="rId1" Type="http://schemas.openxmlformats.org/officeDocument/2006/relationships/notesMaster" Target="../notesMasters/notesMaster1.xml"/><Relationship Id="rId6" Type="http://schemas.openxmlformats.org/officeDocument/2006/relationships/hyperlink" Target="http://en.wikipedia.org/wiki/Sutong_Bridge" TargetMode="External"/></Relationships>
</file>

<file path=ppt/notesSlides/_rels/notesSlide14.xml.rels><?xml version="1.0" encoding="UTF-8" standalone="yes"?>
<Relationships xmlns="http://schemas.openxmlformats.org/package/2006/relationships"><Relationship Id="rId26" Type="http://schemas.openxmlformats.org/officeDocument/2006/relationships/hyperlink" Target="http://bridgehunter.com/ks/cloud/county-line/" TargetMode="External"/><Relationship Id="rId117" Type="http://schemas.openxmlformats.org/officeDocument/2006/relationships/hyperlink" Target="http://en.wikipedia.org/wiki/Northfield,_Massachusetts" TargetMode="External"/><Relationship Id="rId21" Type="http://schemas.openxmlformats.org/officeDocument/2006/relationships/hyperlink" Target="http://en.wikipedia.org/wiki/Lattice_truss_bridge" TargetMode="External"/><Relationship Id="rId42" Type="http://schemas.openxmlformats.org/officeDocument/2006/relationships/hyperlink" Target="http://en.wikipedia.org/wiki/Osaka" TargetMode="External"/><Relationship Id="rId47" Type="http://schemas.openxmlformats.org/officeDocument/2006/relationships/hyperlink" Target="http://en.wikipedia.org/wiki/Truss_bridge#cite_note-2" TargetMode="External"/><Relationship Id="rId63" Type="http://schemas.openxmlformats.org/officeDocument/2006/relationships/hyperlink" Target="http://toolserver.org/~geohack/geohack.php?pagename=Truss_bridge&amp;params=39_8_5.42_N_76_49_30.33_W_" TargetMode="External"/><Relationship Id="rId68" Type="http://schemas.openxmlformats.org/officeDocument/2006/relationships/hyperlink" Target="http://en.wikipedia.org/wiki/Wells_Creek_Bollman_Bridge" TargetMode="External"/><Relationship Id="rId84" Type="http://schemas.openxmlformats.org/officeDocument/2006/relationships/hyperlink" Target="http://en.wikipedia.org/wiki/High_Bridge_(Appomattox_River)" TargetMode="External"/><Relationship Id="rId89" Type="http://schemas.openxmlformats.org/officeDocument/2006/relationships/hyperlink" Target="http://en.wikipedia.org/wiki/William_Howe_(architect)" TargetMode="External"/><Relationship Id="rId112" Type="http://schemas.openxmlformats.org/officeDocument/2006/relationships/hyperlink" Target="http://en.wikipedia.org/wiki/Saskatoon" TargetMode="External"/><Relationship Id="rId133" Type="http://schemas.openxmlformats.org/officeDocument/2006/relationships/hyperlink" Target="http://en.wikipedia.org/wiki/Triangle" TargetMode="External"/><Relationship Id="rId138" Type="http://schemas.openxmlformats.org/officeDocument/2006/relationships/hyperlink" Target="http://en.wikipedia.org/wiki/41xx_steel" TargetMode="External"/><Relationship Id="rId16" Type="http://schemas.openxmlformats.org/officeDocument/2006/relationships/hyperlink" Target="http://en.wikipedia.org/wiki/Welding" TargetMode="External"/><Relationship Id="rId107" Type="http://schemas.openxmlformats.org/officeDocument/2006/relationships/hyperlink" Target="http://en.wikipedia.org/wiki/Troy,_Ohio" TargetMode="External"/><Relationship Id="rId11" Type="http://schemas.openxmlformats.org/officeDocument/2006/relationships/hyperlink" Target="http://en.wikipedia.org/wiki/Bending" TargetMode="External"/><Relationship Id="rId32" Type="http://schemas.openxmlformats.org/officeDocument/2006/relationships/hyperlink" Target="http://en.wikipedia.org/wiki/I-35W_Mississippi_River_bridge" TargetMode="External"/><Relationship Id="rId37" Type="http://schemas.openxmlformats.org/officeDocument/2006/relationships/hyperlink" Target="http://en.wikipedia.org/wiki/Lockport_(city),_New_York" TargetMode="External"/><Relationship Id="rId53" Type="http://schemas.openxmlformats.org/officeDocument/2006/relationships/hyperlink" Target="http://en.wikipedia.org/wiki/Hampden_Bridge_(Wagga_Wagga)" TargetMode="External"/><Relationship Id="rId58" Type="http://schemas.openxmlformats.org/officeDocument/2006/relationships/hyperlink" Target="http://en.wikipedia.org/wiki/Truss_bridge#cite_note-6" TargetMode="External"/><Relationship Id="rId74" Type="http://schemas.openxmlformats.org/officeDocument/2006/relationships/hyperlink" Target="http://en.wikipedia.org/wiki/Squire_Whipple" TargetMode="External"/><Relationship Id="rId79" Type="http://schemas.openxmlformats.org/officeDocument/2006/relationships/hyperlink" Target="http://en.wikipedia.org/wiki/Forth_Bridge_(railway)" TargetMode="External"/><Relationship Id="rId102" Type="http://schemas.openxmlformats.org/officeDocument/2006/relationships/hyperlink" Target="http://en.wikipedia.org/wiki/Turn-of-River_Bridge" TargetMode="External"/><Relationship Id="rId123" Type="http://schemas.openxmlformats.org/officeDocument/2006/relationships/hyperlink" Target="http://en.wikipedia.org/wiki/Queen_post" TargetMode="External"/><Relationship Id="rId128" Type="http://schemas.openxmlformats.org/officeDocument/2006/relationships/hyperlink" Target="http://en.wikipedia.org/wiki/Navajo_Bridge" TargetMode="External"/><Relationship Id="rId144" Type="http://schemas.openxmlformats.org/officeDocument/2006/relationships/hyperlink" Target="http://en.wikipedia.org/wiki/Curtain_wall" TargetMode="External"/><Relationship Id="rId5" Type="http://schemas.openxmlformats.org/officeDocument/2006/relationships/hyperlink" Target="http://en.wikipedia.org/wiki/Compression_(physical)" TargetMode="External"/><Relationship Id="rId90" Type="http://schemas.openxmlformats.org/officeDocument/2006/relationships/hyperlink" Target="http://en.wikipedia.org/wiki/Truss_bridge#Pratt_truss" TargetMode="External"/><Relationship Id="rId95" Type="http://schemas.openxmlformats.org/officeDocument/2006/relationships/hyperlink" Target="http://en.wikipedia.org/wiki/Missouri" TargetMode="External"/><Relationship Id="rId22" Type="http://schemas.openxmlformats.org/officeDocument/2006/relationships/hyperlink" Target="http://en.wikipedia.org/wiki/Wrought_iron" TargetMode="External"/><Relationship Id="rId27" Type="http://schemas.openxmlformats.org/officeDocument/2006/relationships/hyperlink" Target="http://en.wikipedia.org/wiki/Steel" TargetMode="External"/><Relationship Id="rId43" Type="http://schemas.openxmlformats.org/officeDocument/2006/relationships/hyperlink" Target="http://en.wikipedia.org/wiki/Japan" TargetMode="External"/><Relationship Id="rId48" Type="http://schemas.openxmlformats.org/officeDocument/2006/relationships/hyperlink" Target="http://en.wikipedia.org/wiki/Tharwa_Bridge" TargetMode="External"/><Relationship Id="rId64" Type="http://schemas.openxmlformats.org/officeDocument/2006/relationships/hyperlink" Target="http://en.wikipedia.org/wiki/Bollman_Truss_Railroad_Bridge" TargetMode="External"/><Relationship Id="rId69" Type="http://schemas.openxmlformats.org/officeDocument/2006/relationships/hyperlink" Target="http://en.wikipedia.org/wiki/Tied_arch_bridge" TargetMode="External"/><Relationship Id="rId113" Type="http://schemas.openxmlformats.org/officeDocument/2006/relationships/hyperlink" Target="http://en.wikipedia.org/wiki/Woolsey,_Arkansas" TargetMode="External"/><Relationship Id="rId118" Type="http://schemas.openxmlformats.org/officeDocument/2006/relationships/hyperlink" Target="http://en.wikipedia.org/wiki/Inclined_Plane_Bridge" TargetMode="External"/><Relationship Id="rId134" Type="http://schemas.openxmlformats.org/officeDocument/2006/relationships/hyperlink" Target="http://en.wikipedia.org/wiki/Strut" TargetMode="External"/><Relationship Id="rId139" Type="http://schemas.openxmlformats.org/officeDocument/2006/relationships/hyperlink" Target="http://en.wikipedia.org/wiki/Piper_J-3" TargetMode="External"/><Relationship Id="rId8" Type="http://schemas.openxmlformats.org/officeDocument/2006/relationships/hyperlink" Target="http://en.wikipedia.org/wiki/Newton's_laws_of_motion" TargetMode="External"/><Relationship Id="rId51" Type="http://schemas.openxmlformats.org/officeDocument/2006/relationships/hyperlink" Target="http://en.wikipedia.org/wiki/Truss_bridge#cite_note-3" TargetMode="External"/><Relationship Id="rId72" Type="http://schemas.openxmlformats.org/officeDocument/2006/relationships/hyperlink" Target="http://en.wikipedia.org/wiki/Tied-arch_bridge" TargetMode="External"/><Relationship Id="rId80" Type="http://schemas.openxmlformats.org/officeDocument/2006/relationships/hyperlink" Target="http://en.wikipedia.org/wiki/Cantilever_bridge" TargetMode="External"/><Relationship Id="rId85" Type="http://schemas.openxmlformats.org/officeDocument/2006/relationships/hyperlink" Target="http://en.wikipedia.org/wiki/Norfolk_and_Western_Railroad" TargetMode="External"/><Relationship Id="rId93" Type="http://schemas.openxmlformats.org/officeDocument/2006/relationships/hyperlink" Target="http://en.wikipedia.org/wiki/Sandy_Creek_Covered_Bridge_State_Historic_Site" TargetMode="External"/><Relationship Id="rId98" Type="http://schemas.openxmlformats.org/officeDocument/2006/relationships/hyperlink" Target="http://en.wikipedia.org/wiki/Eyebar" TargetMode="External"/><Relationship Id="rId121" Type="http://schemas.openxmlformats.org/officeDocument/2006/relationships/hyperlink" Target="http://en.wikipedia.org/wiki/Ponakin_Bridge" TargetMode="External"/><Relationship Id="rId142" Type="http://schemas.openxmlformats.org/officeDocument/2006/relationships/hyperlink" Target="http://en.wikipedia.org/wiki/Fair_Oaks_Bridge" TargetMode="External"/><Relationship Id="rId3" Type="http://schemas.openxmlformats.org/officeDocument/2006/relationships/hyperlink" Target="http://en.wikipedia.org/wiki/Bridge" TargetMode="External"/><Relationship Id="rId12" Type="http://schemas.openxmlformats.org/officeDocument/2006/relationships/hyperlink" Target="http://en.wikipedia.org/wiki/Vierendeel_bridge" TargetMode="External"/><Relationship Id="rId17" Type="http://schemas.openxmlformats.org/officeDocument/2006/relationships/hyperlink" Target="http://en.wikipedia.org/wiki/Seaboard_Air_Line_Railway" TargetMode="External"/><Relationship Id="rId25" Type="http://schemas.openxmlformats.org/officeDocument/2006/relationships/hyperlink" Target="http://en.wikipedia.org/wiki/Cleveland,_Ohio" TargetMode="External"/><Relationship Id="rId33" Type="http://schemas.openxmlformats.org/officeDocument/2006/relationships/hyperlink" Target="http://en.wikipedia.org/wiki/Pulaski_Skyway" TargetMode="External"/><Relationship Id="rId38" Type="http://schemas.openxmlformats.org/officeDocument/2006/relationships/hyperlink" Target="http://en.wikipedia.org/wiki/James_Barry_Munnik_Hertzog" TargetMode="External"/><Relationship Id="rId46" Type="http://schemas.openxmlformats.org/officeDocument/2006/relationships/hyperlink" Target="http://en.wikipedia.org/wiki/Truss_bridge#cite_note-1" TargetMode="External"/><Relationship Id="rId59" Type="http://schemas.openxmlformats.org/officeDocument/2006/relationships/hyperlink" Target="http://en.wikipedia.org/wiki/Wikipedia:Citation_needed" TargetMode="External"/><Relationship Id="rId67" Type="http://schemas.openxmlformats.org/officeDocument/2006/relationships/hyperlink" Target="http://en.wikipedia.org/wiki/Cast_iron" TargetMode="External"/><Relationship Id="rId103" Type="http://schemas.openxmlformats.org/officeDocument/2006/relationships/hyperlink" Target="http://en.wikipedia.org/wiki/Berlin_Iron_Bridge_Co." TargetMode="External"/><Relationship Id="rId108" Type="http://schemas.openxmlformats.org/officeDocument/2006/relationships/hyperlink" Target="http://en.wikipedia.org/wiki/Truss_bridge#cite_note-12" TargetMode="External"/><Relationship Id="rId116" Type="http://schemas.openxmlformats.org/officeDocument/2006/relationships/hyperlink" Target="http://en.wikipedia.org/wiki/Schell_Bridge" TargetMode="External"/><Relationship Id="rId124" Type="http://schemas.openxmlformats.org/officeDocument/2006/relationships/hyperlink" Target="http://en.wikipedia.org/wiki/Beam_(structure)" TargetMode="External"/><Relationship Id="rId129" Type="http://schemas.openxmlformats.org/officeDocument/2006/relationships/hyperlink" Target="http://en.wikipedia.org/wiki/John_Alexander_Low_Waddell" TargetMode="External"/><Relationship Id="rId137" Type="http://schemas.openxmlformats.org/officeDocument/2006/relationships/hyperlink" Target="http://en.wikipedia.org/wiki/Airframe" TargetMode="External"/><Relationship Id="rId20" Type="http://schemas.openxmlformats.org/officeDocument/2006/relationships/hyperlink" Target="http://en.wikipedia.org/wiki/Covered_bridge" TargetMode="External"/><Relationship Id="rId41" Type="http://schemas.openxmlformats.org/officeDocument/2006/relationships/hyperlink" Target="http://en.wikipedia.org/wiki/Kansai_International_Airport" TargetMode="External"/><Relationship Id="rId54" Type="http://schemas.openxmlformats.org/officeDocument/2006/relationships/hyperlink" Target="http://en.wikipedia.org/wiki/Wagga_Wagga,_New_South_Wales" TargetMode="External"/><Relationship Id="rId62" Type="http://schemas.openxmlformats.org/officeDocument/2006/relationships/hyperlink" Target="http://en.wikipedia.org/wiki/Savage,_Maryland" TargetMode="External"/><Relationship Id="rId70" Type="http://schemas.openxmlformats.org/officeDocument/2006/relationships/hyperlink" Target="http://en.wikipedia.org/wiki/Pittsburgh,_Pennsylvania." TargetMode="External"/><Relationship Id="rId75" Type="http://schemas.openxmlformats.org/officeDocument/2006/relationships/hyperlink" Target="http://en.wikipedia.org/wiki/Truss_bridge#cite_note-Gardner-8" TargetMode="External"/><Relationship Id="rId83" Type="http://schemas.openxmlformats.org/officeDocument/2006/relationships/hyperlink" Target="http://en.wikipedia.org/wiki/Baltimore_and_Ohio_Railroad" TargetMode="External"/><Relationship Id="rId88" Type="http://schemas.openxmlformats.org/officeDocument/2006/relationships/hyperlink" Target="http://en.wikipedia.org/wiki/Millwright" TargetMode="External"/><Relationship Id="rId91" Type="http://schemas.openxmlformats.org/officeDocument/2006/relationships/hyperlink" Target="http://en.wikipedia.org/wiki/Truss_bridge#cite_note-Matsuo-9" TargetMode="External"/><Relationship Id="rId96" Type="http://schemas.openxmlformats.org/officeDocument/2006/relationships/hyperlink" Target="http://en.wikipedia.org/wiki/King_post" TargetMode="External"/><Relationship Id="rId111" Type="http://schemas.openxmlformats.org/officeDocument/2006/relationships/hyperlink" Target="http://en.wikipedia.org/wiki/Traffic_Bridge_(Saskatoon)" TargetMode="External"/><Relationship Id="rId132" Type="http://schemas.openxmlformats.org/officeDocument/2006/relationships/hyperlink" Target="http://en.wikipedia.org/wiki/James_Warren_(engineer)" TargetMode="External"/><Relationship Id="rId140" Type="http://schemas.openxmlformats.org/officeDocument/2006/relationships/hyperlink" Target="http://en.wikipedia.org/wiki/Homebuilt_aircraft" TargetMode="External"/><Relationship Id="rId1" Type="http://schemas.openxmlformats.org/officeDocument/2006/relationships/notesMaster" Target="../notesMasters/notesMaster1.xml"/><Relationship Id="rId6" Type="http://schemas.openxmlformats.org/officeDocument/2006/relationships/hyperlink" Target="http://en.wikipedia.org/wiki/Truss" TargetMode="External"/><Relationship Id="rId15" Type="http://schemas.openxmlformats.org/officeDocument/2006/relationships/hyperlink" Target="http://en.wikipedia.org/wiki/Prestressed_concrete" TargetMode="External"/><Relationship Id="rId23" Type="http://schemas.openxmlformats.org/officeDocument/2006/relationships/hyperlink" Target="http://en.wikipedia.org/wiki/Canton,_Ohio" TargetMode="External"/><Relationship Id="rId28" Type="http://schemas.openxmlformats.org/officeDocument/2006/relationships/hyperlink" Target="http://en.wikipedia.org/wiki/Pennsylvania" TargetMode="External"/><Relationship Id="rId36" Type="http://schemas.openxmlformats.org/officeDocument/2006/relationships/hyperlink" Target="http://en.wikipedia.org/wiki/Erie_Canal" TargetMode="External"/><Relationship Id="rId49" Type="http://schemas.openxmlformats.org/officeDocument/2006/relationships/hyperlink" Target="http://en.wikipedia.org/wiki/Tharwa,_Australian_Capital_Territory" TargetMode="External"/><Relationship Id="rId57" Type="http://schemas.openxmlformats.org/officeDocument/2006/relationships/hyperlink" Target="http://en.wikipedia.org/wiki/Ironbark" TargetMode="External"/><Relationship Id="rId106" Type="http://schemas.openxmlformats.org/officeDocument/2006/relationships/hyperlink" Target="http://en.wikipedia.org/w/index.php?title=Eldean_Covered_Bridge&amp;action=edit&amp;redlink=1" TargetMode="External"/><Relationship Id="rId114" Type="http://schemas.openxmlformats.org/officeDocument/2006/relationships/hyperlink" Target="http://en.wikipedia.org/wiki/Truss_bridge#cite_note-13" TargetMode="External"/><Relationship Id="rId119" Type="http://schemas.openxmlformats.org/officeDocument/2006/relationships/hyperlink" Target="http://en.wikipedia.org/w/index.php?title=Simeon_S._Post&amp;action=edit&amp;redlink=1" TargetMode="External"/><Relationship Id="rId127" Type="http://schemas.openxmlformats.org/officeDocument/2006/relationships/hyperlink" Target="http://en.wikipedia.org/wiki/Cantilever" TargetMode="External"/><Relationship Id="rId10" Type="http://schemas.openxmlformats.org/officeDocument/2006/relationships/hyperlink" Target="http://en.wikipedia.org/wiki/Statics" TargetMode="External"/><Relationship Id="rId31" Type="http://schemas.openxmlformats.org/officeDocument/2006/relationships/hyperlink" Target="http://en.wikipedia.org/wiki/Box_truss" TargetMode="External"/><Relationship Id="rId44" Type="http://schemas.openxmlformats.org/officeDocument/2006/relationships/hyperlink" Target="http://en.wikipedia.org/wiki/Percy_Allan" TargetMode="External"/><Relationship Id="rId52" Type="http://schemas.openxmlformats.org/officeDocument/2006/relationships/hyperlink" Target="http://en.wikipedia.org/wiki/Truss_bridge#cite_note-4" TargetMode="External"/><Relationship Id="rId60" Type="http://schemas.openxmlformats.org/officeDocument/2006/relationships/hyperlink" Target="http://en.wikipedia.org/wiki/Meurthe_River" TargetMode="External"/><Relationship Id="rId65" Type="http://schemas.openxmlformats.org/officeDocument/2006/relationships/hyperlink" Target="http://en.wikipedia.org/wiki/Wendel_Bollman" TargetMode="External"/><Relationship Id="rId73" Type="http://schemas.openxmlformats.org/officeDocument/2006/relationships/hyperlink" Target="http://en.wikipedia.org/wiki/Truss_bridge#cite_note-7" TargetMode="External"/><Relationship Id="rId78" Type="http://schemas.openxmlformats.org/officeDocument/2006/relationships/hyperlink" Target="http://en.wikipedia.org/wiki/Burr_Arch_Truss" TargetMode="External"/><Relationship Id="rId81" Type="http://schemas.openxmlformats.org/officeDocument/2006/relationships/hyperlink" Target="http://en.wikipedia.org/wiki/Albert_Fink" TargetMode="External"/><Relationship Id="rId86" Type="http://schemas.openxmlformats.org/officeDocument/2006/relationships/hyperlink" Target="http://en.wikipedia.org/wiki/Jay_Bridge" TargetMode="External"/><Relationship Id="rId94" Type="http://schemas.openxmlformats.org/officeDocument/2006/relationships/hyperlink" Target="http://en.wikipedia.org/wiki/Jefferson_County,_Missouri" TargetMode="External"/><Relationship Id="rId99" Type="http://schemas.openxmlformats.org/officeDocument/2006/relationships/hyperlink" Target="http://en.wikipedia.org/wiki/United_Kingdom" TargetMode="External"/><Relationship Id="rId101" Type="http://schemas.openxmlformats.org/officeDocument/2006/relationships/hyperlink" Target="http://en.wikipedia.org/wiki/Smithfield_Street_Bridge" TargetMode="External"/><Relationship Id="rId122" Type="http://schemas.openxmlformats.org/officeDocument/2006/relationships/hyperlink" Target="http://en.wikipedia.org/wiki/Bell_Ford_Bridge" TargetMode="External"/><Relationship Id="rId130" Type="http://schemas.openxmlformats.org/officeDocument/2006/relationships/hyperlink" Target="http://www.google.com/patents?vid=529220" TargetMode="External"/><Relationship Id="rId135" Type="http://schemas.openxmlformats.org/officeDocument/2006/relationships/hyperlink" Target="http://en.wikipedia.org/wiki/Tie_(engineering)" TargetMode="External"/><Relationship Id="rId143" Type="http://schemas.openxmlformats.org/officeDocument/2006/relationships/hyperlink" Target="http://en.wikipedia.org/wiki/Fair_Oaks,_California" TargetMode="External"/><Relationship Id="rId4" Type="http://schemas.openxmlformats.org/officeDocument/2006/relationships/hyperlink" Target="http://en.wikipedia.org/wiki/Tension_(mechanics)" TargetMode="External"/><Relationship Id="rId9" Type="http://schemas.openxmlformats.org/officeDocument/2006/relationships/hyperlink" Target="http://en.wikipedia.org/wiki/Physics" TargetMode="External"/><Relationship Id="rId13" Type="http://schemas.openxmlformats.org/officeDocument/2006/relationships/hyperlink" Target="http://en.wikipedia.org/wiki/Shear_stress" TargetMode="External"/><Relationship Id="rId18" Type="http://schemas.openxmlformats.org/officeDocument/2006/relationships/hyperlink" Target="http://en.wikipedia.org/wiki/Florida" TargetMode="External"/><Relationship Id="rId39" Type="http://schemas.openxmlformats.org/officeDocument/2006/relationships/hyperlink" Target="http://en.wikipedia.org/wiki/Orange_River" TargetMode="External"/><Relationship Id="rId109" Type="http://schemas.openxmlformats.org/officeDocument/2006/relationships/hyperlink" Target="http://en.wikipedia.org/wiki/Old_Blenheim_Bridge" TargetMode="External"/><Relationship Id="rId34" Type="http://schemas.openxmlformats.org/officeDocument/2006/relationships/hyperlink" Target="http://en.wikipedia.org/wiki/Half-through" TargetMode="External"/><Relationship Id="rId50" Type="http://schemas.openxmlformats.org/officeDocument/2006/relationships/hyperlink" Target="http://en.wikipedia.org/wiki/Australian_Capital_Territory" TargetMode="External"/><Relationship Id="rId55" Type="http://schemas.openxmlformats.org/officeDocument/2006/relationships/hyperlink" Target="http://en.wikipedia.org/wiki/Australia" TargetMode="External"/><Relationship Id="rId76" Type="http://schemas.openxmlformats.org/officeDocument/2006/relationships/hyperlink" Target="http://en.wikipedia.org/wiki/Brown_truss" TargetMode="External"/><Relationship Id="rId97" Type="http://schemas.openxmlformats.org/officeDocument/2006/relationships/hyperlink" Target="http://en.wikipedia.org/wiki/Royal_Albert_Bridge" TargetMode="External"/><Relationship Id="rId104" Type="http://schemas.openxmlformats.org/officeDocument/2006/relationships/hyperlink" Target="http://en.wikipedia.org/wiki/Truss_bridge#Howe_truss" TargetMode="External"/><Relationship Id="rId120" Type="http://schemas.openxmlformats.org/officeDocument/2006/relationships/hyperlink" Target="http://en.wikipedia.org/wiki/Truss_bridge#cite_note-15" TargetMode="External"/><Relationship Id="rId125" Type="http://schemas.openxmlformats.org/officeDocument/2006/relationships/hyperlink" Target="http://en.wikipedia.org/wiki/Truss_bridge#cite_note-16" TargetMode="External"/><Relationship Id="rId141" Type="http://schemas.openxmlformats.org/officeDocument/2006/relationships/hyperlink" Target="http://en.wikipedia.org/wiki/Bridge_L-158" TargetMode="External"/><Relationship Id="rId7" Type="http://schemas.openxmlformats.org/officeDocument/2006/relationships/hyperlink" Target="http://en.wikipedia.org/wiki/Analysis" TargetMode="External"/><Relationship Id="rId71" Type="http://schemas.openxmlformats.org/officeDocument/2006/relationships/hyperlink" Target="http://en.wikipedia.org/wiki/Wabash_Bridge_(Pittsburgh)" TargetMode="External"/><Relationship Id="rId92" Type="http://schemas.openxmlformats.org/officeDocument/2006/relationships/hyperlink" Target="http://en.wikipedia.org/wiki/Jay,_New_York" TargetMode="External"/><Relationship Id="rId2" Type="http://schemas.openxmlformats.org/officeDocument/2006/relationships/slide" Target="../slides/slide14.xml"/><Relationship Id="rId29" Type="http://schemas.openxmlformats.org/officeDocument/2006/relationships/hyperlink" Target="http://en.wikipedia.org/wiki/Michigan" TargetMode="External"/><Relationship Id="rId24" Type="http://schemas.openxmlformats.org/officeDocument/2006/relationships/hyperlink" Target="http://en.wikipedia.org/wiki/King_Bridge_Company" TargetMode="External"/><Relationship Id="rId40" Type="http://schemas.openxmlformats.org/officeDocument/2006/relationships/hyperlink" Target="http://en.wikipedia.org/wiki/Aliwal_North" TargetMode="External"/><Relationship Id="rId45" Type="http://schemas.openxmlformats.org/officeDocument/2006/relationships/hyperlink" Target="http://en.wikipedia.org/wiki/Wisemans_Ferry,_New_South_Wales" TargetMode="External"/><Relationship Id="rId66" Type="http://schemas.openxmlformats.org/officeDocument/2006/relationships/hyperlink" Target="http://en.wikipedia.org/wiki/Baltimore,_Maryland" TargetMode="External"/><Relationship Id="rId87" Type="http://schemas.openxmlformats.org/officeDocument/2006/relationships/hyperlink" Target="http://en.wikipedia.org/wiki/Massachusetts" TargetMode="External"/><Relationship Id="rId110" Type="http://schemas.openxmlformats.org/officeDocument/2006/relationships/hyperlink" Target="http://en.wikipedia.org/wiki/Woolsey_Bridge" TargetMode="External"/><Relationship Id="rId115" Type="http://schemas.openxmlformats.org/officeDocument/2006/relationships/hyperlink" Target="http://en.wikipedia.org/wiki/Truss_bridge#cite_note-basics-14" TargetMode="External"/><Relationship Id="rId131" Type="http://schemas.openxmlformats.org/officeDocument/2006/relationships/hyperlink" Target="http://en.wikipedia.org/wiki/Warren_Truss" TargetMode="External"/><Relationship Id="rId136" Type="http://schemas.openxmlformats.org/officeDocument/2006/relationships/hyperlink" Target="http://en.wikipedia.org/wiki/Ansaldo_SVA" TargetMode="External"/><Relationship Id="rId61" Type="http://schemas.openxmlformats.org/officeDocument/2006/relationships/hyperlink" Target="http://en.wikipedia.org/wiki/Bailey_bridge" TargetMode="External"/><Relationship Id="rId82" Type="http://schemas.openxmlformats.org/officeDocument/2006/relationships/hyperlink" Target="http://en.wikipedia.org/wiki/Germany" TargetMode="External"/><Relationship Id="rId19" Type="http://schemas.openxmlformats.org/officeDocument/2006/relationships/hyperlink" Target="http://en.wikipedia.org/wiki/Tension_member" TargetMode="External"/><Relationship Id="rId14" Type="http://schemas.openxmlformats.org/officeDocument/2006/relationships/hyperlink" Target="http://en.wikipedia.org/wiki/Buckling" TargetMode="External"/><Relationship Id="rId30" Type="http://schemas.openxmlformats.org/officeDocument/2006/relationships/hyperlink" Target="http://en.wikipedia.org/wiki/Deck_(bridge)" TargetMode="External"/><Relationship Id="rId35" Type="http://schemas.openxmlformats.org/officeDocument/2006/relationships/hyperlink" Target="http://en.wikipedia.org/wiki/Bridge#Double-decked_bridges" TargetMode="External"/><Relationship Id="rId56" Type="http://schemas.openxmlformats.org/officeDocument/2006/relationships/hyperlink" Target="http://en.wikipedia.org/wiki/Truss_bridge#cite_note-5" TargetMode="External"/><Relationship Id="rId77" Type="http://schemas.openxmlformats.org/officeDocument/2006/relationships/hyperlink" Target="http://en.wikipedia.org/wiki/Truss_bridge#Lenticular_truss" TargetMode="External"/><Relationship Id="rId100" Type="http://schemas.openxmlformats.org/officeDocument/2006/relationships/hyperlink" Target="http://en.wikipedia.org/wiki/Truss_bridge#cite_note-10" TargetMode="External"/><Relationship Id="rId105" Type="http://schemas.openxmlformats.org/officeDocument/2006/relationships/hyperlink" Target="http://en.wikipedia.org/wiki/Truss_bridge#cite_note-11" TargetMode="External"/><Relationship Id="rId126" Type="http://schemas.openxmlformats.org/officeDocument/2006/relationships/hyperlink" Target="http://en.wikipedia.org/wiki/Truss_arch_bridg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Turn-of-River_Bridge" TargetMode="External"/><Relationship Id="rId3" Type="http://schemas.openxmlformats.org/officeDocument/2006/relationships/hyperlink" Target="http://en.wikipedia.org/wiki/Royal_Albert_Bridge" TargetMode="External"/><Relationship Id="rId7" Type="http://schemas.openxmlformats.org/officeDocument/2006/relationships/hyperlink" Target="http://en.wikipedia.org/wiki/Smithfield_Street_Bridg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Truss_bridge#cite_note-10" TargetMode="External"/><Relationship Id="rId5" Type="http://schemas.openxmlformats.org/officeDocument/2006/relationships/hyperlink" Target="http://en.wikipedia.org/wiki/United_Kingdom" TargetMode="External"/><Relationship Id="rId4" Type="http://schemas.openxmlformats.org/officeDocument/2006/relationships/hyperlink" Target="http://en.wikipedia.org/wiki/Eyebar" TargetMode="External"/><Relationship Id="rId9" Type="http://schemas.openxmlformats.org/officeDocument/2006/relationships/hyperlink" Target="http://en.wikipedia.org/wiki/Berlin_Iron_Bridge_Co."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Movable_bridge#cite_note-1" TargetMode="External"/><Relationship Id="rId13" Type="http://schemas.openxmlformats.org/officeDocument/2006/relationships/hyperlink" Target="http://en.wikipedia.org/wiki/The_Rolling_Bridge" TargetMode="External"/><Relationship Id="rId18" Type="http://schemas.openxmlformats.org/officeDocument/2006/relationships/hyperlink" Target="http://en.wikipedia.org/wiki/Rack_and_pinion" TargetMode="External"/><Relationship Id="rId3" Type="http://schemas.openxmlformats.org/officeDocument/2006/relationships/hyperlink" Target="http://en.wikipedia.org/wiki/Movable_bridge" TargetMode="External"/><Relationship Id="rId21" Type="http://schemas.openxmlformats.org/officeDocument/2006/relationships/hyperlink" Target="http://en.wikipedia.org/wiki/Transporter_bridge" TargetMode="External"/><Relationship Id="rId7" Type="http://schemas.openxmlformats.org/officeDocument/2006/relationships/hyperlink" Target="http://en.wikipedia.org/wiki/CFR" TargetMode="External"/><Relationship Id="rId12" Type="http://schemas.openxmlformats.org/officeDocument/2006/relationships/hyperlink" Target="http://en.wikipedia.org/wiki/Folding_bridge" TargetMode="External"/><Relationship Id="rId17" Type="http://schemas.openxmlformats.org/officeDocument/2006/relationships/hyperlink" Target="http://en.wikipedia.org/wiki/Pegasus_Bridge" TargetMode="External"/><Relationship Id="rId2" Type="http://schemas.openxmlformats.org/officeDocument/2006/relationships/slide" Target="../slides/slide17.xml"/><Relationship Id="rId16" Type="http://schemas.openxmlformats.org/officeDocument/2006/relationships/hyperlink" Target="http://en.wikipedia.org/wiki/Retractable_bridge" TargetMode="External"/><Relationship Id="rId20" Type="http://schemas.openxmlformats.org/officeDocument/2006/relationships/hyperlink" Target="http://en.wikipedia.org/wiki/Tilt_bridge" TargetMode="External"/><Relationship Id="rId1" Type="http://schemas.openxmlformats.org/officeDocument/2006/relationships/notesMaster" Target="../notesMasters/notesMaster1.xml"/><Relationship Id="rId6" Type="http://schemas.openxmlformats.org/officeDocument/2006/relationships/hyperlink" Target="http://en.wikipedia.org/wiki/Traffic_light" TargetMode="External"/><Relationship Id="rId11" Type="http://schemas.openxmlformats.org/officeDocument/2006/relationships/hyperlink" Target="http://en.wikipedia.org/wiki/Bascule_bridge" TargetMode="External"/><Relationship Id="rId5" Type="http://schemas.openxmlformats.org/officeDocument/2006/relationships/hyperlink" Target="http://en.wikipedia.org/wiki/Movable_bridge#cite_note-0" TargetMode="External"/><Relationship Id="rId15" Type="http://schemas.openxmlformats.org/officeDocument/2006/relationships/hyperlink" Target="http://en.wikipedia.org/wiki/Table_bridge" TargetMode="External"/><Relationship Id="rId23" Type="http://schemas.openxmlformats.org/officeDocument/2006/relationships/hyperlink" Target="http://en.wikipedia.org/wiki/Jet_bridge" TargetMode="External"/><Relationship Id="rId10" Type="http://schemas.openxmlformats.org/officeDocument/2006/relationships/hyperlink" Target="http://en.wikipedia.org/wiki/Drawbridge" TargetMode="External"/><Relationship Id="rId19" Type="http://schemas.openxmlformats.org/officeDocument/2006/relationships/hyperlink" Target="http://en.wikipedia.org/wiki/Submersible_bridge" TargetMode="External"/><Relationship Id="rId4" Type="http://schemas.openxmlformats.org/officeDocument/2006/relationships/hyperlink" Target="http://en.wikipedia.org/wiki/Bridge" TargetMode="External"/><Relationship Id="rId9" Type="http://schemas.openxmlformats.org/officeDocument/2006/relationships/hyperlink" Target="http://en.wikipedia.org/wiki/USCG" TargetMode="External"/><Relationship Id="rId14" Type="http://schemas.openxmlformats.org/officeDocument/2006/relationships/hyperlink" Target="http://en.wikipedia.org/wiki/Swing_bridge" TargetMode="External"/><Relationship Id="rId22" Type="http://schemas.openxmlformats.org/officeDocument/2006/relationships/hyperlink" Target="http://en.wikipedia.org/wiki/Ferry"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Momentu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Fatigue" TargetMode="External"/><Relationship Id="rId5" Type="http://schemas.openxmlformats.org/officeDocument/2006/relationships/hyperlink" Target="http://en.wikipedia.org/wiki/Slosh_dynamics" TargetMode="External"/><Relationship Id="rId4" Type="http://schemas.openxmlformats.org/officeDocument/2006/relationships/hyperlink" Target="http://en.wikipedia.org/wiki/Vibratio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Lrfd#Factor_Develop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en.wikipedia.org/wiki/Roman_Engineering" TargetMode="External"/><Relationship Id="rId18" Type="http://schemas.openxmlformats.org/officeDocument/2006/relationships/hyperlink" Target="http://en.wikipedia.org/wiki/Alc%C3%A1ntara_Bridge" TargetMode="External"/><Relationship Id="rId26" Type="http://schemas.openxmlformats.org/officeDocument/2006/relationships/hyperlink" Target="http://en.wikipedia.org/wiki/Mortar_(masonry)" TargetMode="External"/><Relationship Id="rId39" Type="http://schemas.openxmlformats.org/officeDocument/2006/relationships/hyperlink" Target="http://en.wikipedia.org/wiki/Bridge#cite_note-8" TargetMode="External"/><Relationship Id="rId21" Type="http://schemas.openxmlformats.org/officeDocument/2006/relationships/hyperlink" Target="http://en.wikipedia.org/wiki/Cement" TargetMode="External"/><Relationship Id="rId34" Type="http://schemas.openxmlformats.org/officeDocument/2006/relationships/hyperlink" Target="http://en.wikipedia.org/wiki/Chandragupta_I" TargetMode="External"/><Relationship Id="rId42" Type="http://schemas.openxmlformats.org/officeDocument/2006/relationships/hyperlink" Target="http://en.wikipedia.org/wiki/Sui_Dynasty" TargetMode="External"/><Relationship Id="rId47" Type="http://schemas.openxmlformats.org/officeDocument/2006/relationships/hyperlink" Target="http://en.wikipedia.org/wiki/Inca" TargetMode="External"/><Relationship Id="rId50" Type="http://schemas.openxmlformats.org/officeDocument/2006/relationships/hyperlink" Target="http://en.wikipedia.org/wiki/Johannes_Grubenmann" TargetMode="External"/><Relationship Id="rId55" Type="http://schemas.openxmlformats.org/officeDocument/2006/relationships/hyperlink" Target="http://en.wikipedia.org/wiki/River_Severn" TargetMode="External"/><Relationship Id="rId63" Type="http://schemas.openxmlformats.org/officeDocument/2006/relationships/hyperlink" Target="http://pl.wikipedia.org/wiki/S%C5%82udwia_(rzeka)" TargetMode="External"/><Relationship Id="rId7" Type="http://schemas.openxmlformats.org/officeDocument/2006/relationships/hyperlink" Target="http://en.wikipedia.org/wiki/Epidauros" TargetMode="External"/><Relationship Id="rId2" Type="http://schemas.openxmlformats.org/officeDocument/2006/relationships/slide" Target="../slides/slide5.xml"/><Relationship Id="rId16" Type="http://schemas.openxmlformats.org/officeDocument/2006/relationships/hyperlink" Target="http://en.wikipedia.org/wiki/Aqueduct" TargetMode="External"/><Relationship Id="rId20" Type="http://schemas.openxmlformats.org/officeDocument/2006/relationships/hyperlink" Target="http://en.wikipedia.org/wiki/Spain" TargetMode="External"/><Relationship Id="rId29" Type="http://schemas.openxmlformats.org/officeDocument/2006/relationships/hyperlink" Target="http://en.wikipedia.org/wiki/Bridge#cite_note-5" TargetMode="External"/><Relationship Id="rId41" Type="http://schemas.openxmlformats.org/officeDocument/2006/relationships/hyperlink" Target="http://en.wikipedia.org/wiki/Zhaozhou_Bridge" TargetMode="External"/><Relationship Id="rId54" Type="http://schemas.openxmlformats.org/officeDocument/2006/relationships/hyperlink" Target="http://en.wikipedia.org/wiki/Cast_iron" TargetMode="External"/><Relationship Id="rId62" Type="http://schemas.openxmlformats.org/officeDocument/2006/relationships/hyperlink" Target="http://en.wikipedia.org/wiki/Stefan_Bry%C5%82a" TargetMode="External"/><Relationship Id="rId1" Type="http://schemas.openxmlformats.org/officeDocument/2006/relationships/notesMaster" Target="../notesMasters/notesMaster1.xml"/><Relationship Id="rId6" Type="http://schemas.openxmlformats.org/officeDocument/2006/relationships/hyperlink" Target="http://en.wikipedia.org/wiki/Tiryns" TargetMode="External"/><Relationship Id="rId11" Type="http://schemas.openxmlformats.org/officeDocument/2006/relationships/hyperlink" Target="http://en.wikipedia.org/wiki/Hellenistic_age" TargetMode="External"/><Relationship Id="rId24" Type="http://schemas.openxmlformats.org/officeDocument/2006/relationships/hyperlink" Target="http://en.wikipedia.org/wiki/Volcanic_rock" TargetMode="External"/><Relationship Id="rId32" Type="http://schemas.openxmlformats.org/officeDocument/2006/relationships/hyperlink" Target="http://en.wikipedia.org/wiki/James_Prinsep" TargetMode="External"/><Relationship Id="rId37" Type="http://schemas.openxmlformats.org/officeDocument/2006/relationships/hyperlink" Target="http://en.wikipedia.org/wiki/Bridge#cite_note-7" TargetMode="External"/><Relationship Id="rId40" Type="http://schemas.openxmlformats.org/officeDocument/2006/relationships/hyperlink" Target="http://en.wikipedia.org/wiki/Warring_States" TargetMode="External"/><Relationship Id="rId45" Type="http://schemas.openxmlformats.org/officeDocument/2006/relationships/hyperlink" Target="http://en.wikipedia.org/wiki/Trajan's_Bridge" TargetMode="External"/><Relationship Id="rId53" Type="http://schemas.openxmlformats.org/officeDocument/2006/relationships/hyperlink" Target="http://en.wikipedia.org/wiki/Coalbrookdale" TargetMode="External"/><Relationship Id="rId58" Type="http://schemas.openxmlformats.org/officeDocument/2006/relationships/hyperlink" Target="http://en.wikipedia.org/wiki/Wrought_iron" TargetMode="External"/><Relationship Id="rId5" Type="http://schemas.openxmlformats.org/officeDocument/2006/relationships/hyperlink" Target="http://en.wikipedia.org/wiki/Corbel_arch" TargetMode="External"/><Relationship Id="rId15" Type="http://schemas.openxmlformats.org/officeDocument/2006/relationships/hyperlink" Target="http://en.wikipedia.org/wiki/Arch_bridges" TargetMode="External"/><Relationship Id="rId23" Type="http://schemas.openxmlformats.org/officeDocument/2006/relationships/hyperlink" Target="http://en.wikipedia.org/wiki/Pozzolana" TargetMode="External"/><Relationship Id="rId28" Type="http://schemas.openxmlformats.org/officeDocument/2006/relationships/hyperlink" Target="http://en.wikipedia.org/wiki/Kautilya" TargetMode="External"/><Relationship Id="rId36" Type="http://schemas.openxmlformats.org/officeDocument/2006/relationships/hyperlink" Target="http://en.wikipedia.org/wiki/Satrap" TargetMode="External"/><Relationship Id="rId49" Type="http://schemas.openxmlformats.org/officeDocument/2006/relationships/hyperlink" Target="http://en.wikipedia.org/w/index.php?title=Hans_Ulrich&amp;action=edit&amp;redlink=1" TargetMode="External"/><Relationship Id="rId57" Type="http://schemas.openxmlformats.org/officeDocument/2006/relationships/hyperlink" Target="http://en.wikipedia.org/wiki/Truss" TargetMode="External"/><Relationship Id="rId61" Type="http://schemas.openxmlformats.org/officeDocument/2006/relationships/hyperlink" Target="http://en.wikipedia.org/wiki/Welding" TargetMode="External"/><Relationship Id="rId10" Type="http://schemas.openxmlformats.org/officeDocument/2006/relationships/hyperlink" Target="http://en.wikipedia.org/wiki/Bronze_Age" TargetMode="External"/><Relationship Id="rId19" Type="http://schemas.openxmlformats.org/officeDocument/2006/relationships/hyperlink" Target="http://en.wikipedia.org/wiki/Tagus" TargetMode="External"/><Relationship Id="rId31" Type="http://schemas.openxmlformats.org/officeDocument/2006/relationships/hyperlink" Target="http://en.wikipedia.org/wiki/Girnar" TargetMode="External"/><Relationship Id="rId44" Type="http://schemas.openxmlformats.org/officeDocument/2006/relationships/hyperlink" Target="http://en.wikipedia.org/wiki/Alcon%C3%A9tar_Bridge" TargetMode="External"/><Relationship Id="rId52" Type="http://schemas.openxmlformats.org/officeDocument/2006/relationships/hyperlink" Target="http://en.wikipedia.org/wiki/The_Iron_Bridge" TargetMode="External"/><Relationship Id="rId60" Type="http://schemas.openxmlformats.org/officeDocument/2006/relationships/hyperlink" Target="http://en.wikipedia.org/wiki/Gustave_Eiffel" TargetMode="External"/><Relationship Id="rId65" Type="http://schemas.openxmlformats.org/officeDocument/2006/relationships/hyperlink" Target="http://en.wikipedia.org/wiki/American_Welding_Society" TargetMode="External"/><Relationship Id="rId4" Type="http://schemas.openxmlformats.org/officeDocument/2006/relationships/hyperlink" Target="http://en.wikipedia.org/wiki/Mycenean_Greece" TargetMode="External"/><Relationship Id="rId9" Type="http://schemas.openxmlformats.org/officeDocument/2006/relationships/hyperlink" Target="http://en.wikipedia.org/wiki/Greece" TargetMode="External"/><Relationship Id="rId14" Type="http://schemas.openxmlformats.org/officeDocument/2006/relationships/hyperlink" Target="http://en.wikipedia.org/wiki/Bridge#cite_note-2" TargetMode="External"/><Relationship Id="rId22" Type="http://schemas.openxmlformats.org/officeDocument/2006/relationships/hyperlink" Target="http://en.wikipedia.org/wiki/Bridge#cite_note-4" TargetMode="External"/><Relationship Id="rId27" Type="http://schemas.openxmlformats.org/officeDocument/2006/relationships/hyperlink" Target="http://en.wikipedia.org/wiki/Arthashastra" TargetMode="External"/><Relationship Id="rId30" Type="http://schemas.openxmlformats.org/officeDocument/2006/relationships/hyperlink" Target="http://en.wikipedia.org/wiki/Mauryan" TargetMode="External"/><Relationship Id="rId35" Type="http://schemas.openxmlformats.org/officeDocument/2006/relationships/hyperlink" Target="http://en.wikipedia.org/wiki/Yavana" TargetMode="External"/><Relationship Id="rId43" Type="http://schemas.openxmlformats.org/officeDocument/2006/relationships/hyperlink" Target="http://en.wikipedia.org/wiki/Spandrel" TargetMode="External"/><Relationship Id="rId48" Type="http://schemas.openxmlformats.org/officeDocument/2006/relationships/hyperlink" Target="http://en.wikipedia.org/wiki/Andes" TargetMode="External"/><Relationship Id="rId56" Type="http://schemas.openxmlformats.org/officeDocument/2006/relationships/hyperlink" Target="http://en.wikipedia.org/wiki/Industrial_Revolution" TargetMode="External"/><Relationship Id="rId64" Type="http://schemas.openxmlformats.org/officeDocument/2006/relationships/hyperlink" Target="http://en.wikipedia.org/wiki/%C5%81owicz,_Poland" TargetMode="External"/><Relationship Id="rId8" Type="http://schemas.openxmlformats.org/officeDocument/2006/relationships/hyperlink" Target="http://en.wikipedia.org/wiki/Peloponnese" TargetMode="External"/><Relationship Id="rId51" Type="http://schemas.openxmlformats.org/officeDocument/2006/relationships/hyperlink" Target="http://en.wikipedia.org/wiki/Hubert_Gautier" TargetMode="External"/><Relationship Id="rId3" Type="http://schemas.openxmlformats.org/officeDocument/2006/relationships/hyperlink" Target="http://en.wikipedia.org/wiki/Arkadiko_Bridge" TargetMode="External"/><Relationship Id="rId12" Type="http://schemas.openxmlformats.org/officeDocument/2006/relationships/hyperlink" Target="http://en.wikipedia.org/wiki/Bridge#cite_note-1" TargetMode="External"/><Relationship Id="rId17" Type="http://schemas.openxmlformats.org/officeDocument/2006/relationships/hyperlink" Target="http://en.wikipedia.org/wiki/Bridge#cite_note-3" TargetMode="External"/><Relationship Id="rId25" Type="http://schemas.openxmlformats.org/officeDocument/2006/relationships/hyperlink" Target="http://en.wikipedia.org/wiki/Brick" TargetMode="External"/><Relationship Id="rId33" Type="http://schemas.openxmlformats.org/officeDocument/2006/relationships/hyperlink" Target="http://en.wikipedia.org/wiki/Bridge#cite_note-Dutt-6" TargetMode="External"/><Relationship Id="rId38" Type="http://schemas.openxmlformats.org/officeDocument/2006/relationships/hyperlink" Target="http://en.wikipedia.org/wiki/Mughal_Empire" TargetMode="External"/><Relationship Id="rId46" Type="http://schemas.openxmlformats.org/officeDocument/2006/relationships/hyperlink" Target="http://en.wikipedia.org/wiki/Rope_bridge" TargetMode="External"/><Relationship Id="rId59" Type="http://schemas.openxmlformats.org/officeDocument/2006/relationships/hyperlink" Target="http://en.wikipedia.org/wiki/Tensile_strength"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Truss_bridge" TargetMode="External"/><Relationship Id="rId3" Type="http://schemas.openxmlformats.org/officeDocument/2006/relationships/hyperlink" Target="http://en.wikipedia.org/wiki/Beam_bridge" TargetMode="External"/><Relationship Id="rId7" Type="http://schemas.openxmlformats.org/officeDocument/2006/relationships/hyperlink" Target="http://en.wikipedia.org/wiki/Cable-stayed_bridg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Suspension_bridge" TargetMode="External"/><Relationship Id="rId5" Type="http://schemas.openxmlformats.org/officeDocument/2006/relationships/hyperlink" Target="http://en.wikipedia.org/wiki/Arch_bridge" TargetMode="External"/><Relationship Id="rId4" Type="http://schemas.openxmlformats.org/officeDocument/2006/relationships/hyperlink" Target="http://en.wikipedia.org/wiki/Cantilever_bridg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Lake_Pontchartrain_Causeway" TargetMode="External"/><Relationship Id="rId13" Type="http://schemas.openxmlformats.org/officeDocument/2006/relationships/hyperlink" Target="http://en.wikipedia.org/wiki/Bridge_deck" TargetMode="External"/><Relationship Id="rId18" Type="http://schemas.openxmlformats.org/officeDocument/2006/relationships/hyperlink" Target="http://en.wikipedia.org/wiki/Wood_plank" TargetMode="External"/><Relationship Id="rId26" Type="http://schemas.openxmlformats.org/officeDocument/2006/relationships/hyperlink" Target="http://en.wikipedia.org/wiki/Beam_(structure)" TargetMode="External"/><Relationship Id="rId39" Type="http://schemas.openxmlformats.org/officeDocument/2006/relationships/hyperlink" Target="http://en.wikipedia.org/wiki/Viaduct" TargetMode="External"/><Relationship Id="rId3" Type="http://schemas.openxmlformats.org/officeDocument/2006/relationships/hyperlink" Target="http://en.wikipedia.org/wiki/Beam_bridge" TargetMode="External"/><Relationship Id="rId21" Type="http://schemas.openxmlformats.org/officeDocument/2006/relationships/hyperlink" Target="http://en.wikipedia.org/wiki/Steel" TargetMode="External"/><Relationship Id="rId34" Type="http://schemas.openxmlformats.org/officeDocument/2006/relationships/hyperlink" Target="http://en.wikipedia.org/wiki/Lenticular_truss" TargetMode="External"/><Relationship Id="rId42" Type="http://schemas.openxmlformats.org/officeDocument/2006/relationships/hyperlink" Target="http://en.wikipedia.org/wiki/Continuous_span" TargetMode="External"/><Relationship Id="rId7" Type="http://schemas.openxmlformats.org/officeDocument/2006/relationships/hyperlink" Target="http://en.wikipedia.org/wiki/Rio-Niteroi_Bridge" TargetMode="External"/><Relationship Id="rId12" Type="http://schemas.openxmlformats.org/officeDocument/2006/relationships/hyperlink" Target="http://en.wikipedia.org/wiki/Abutment" TargetMode="External"/><Relationship Id="rId17" Type="http://schemas.openxmlformats.org/officeDocument/2006/relationships/hyperlink" Target="http://en.wikipedia.org/wiki/Stone" TargetMode="External"/><Relationship Id="rId25" Type="http://schemas.openxmlformats.org/officeDocument/2006/relationships/hyperlink" Target="http://en.wikipedia.org/wiki/Post-tensioned_concrete" TargetMode="External"/><Relationship Id="rId33" Type="http://schemas.openxmlformats.org/officeDocument/2006/relationships/hyperlink" Target="http://en.wikipedia.org/wiki/Arch_bridge" TargetMode="External"/><Relationship Id="rId38" Type="http://schemas.openxmlformats.org/officeDocument/2006/relationships/hyperlink" Target="http://en.wikipedia.org/wiki/Span_(architecture)" TargetMode="External"/><Relationship Id="rId2" Type="http://schemas.openxmlformats.org/officeDocument/2006/relationships/slide" Target="../slides/slide7.xml"/><Relationship Id="rId16" Type="http://schemas.openxmlformats.org/officeDocument/2006/relationships/hyperlink" Target="http://en.wiktionary.org/wiki/Special:Search/slab" TargetMode="External"/><Relationship Id="rId20" Type="http://schemas.openxmlformats.org/officeDocument/2006/relationships/hyperlink" Target="http://en.wikipedia.org/wiki/Infrastructure" TargetMode="External"/><Relationship Id="rId29" Type="http://schemas.openxmlformats.org/officeDocument/2006/relationships/hyperlink" Target="http://en.wikipedia.org/wiki/Box_girder_bridge" TargetMode="External"/><Relationship Id="rId41" Type="http://schemas.openxmlformats.org/officeDocument/2006/relationships/hyperlink" Target="http://en.wikipedia.org/wiki/China" TargetMode="External"/><Relationship Id="rId1" Type="http://schemas.openxmlformats.org/officeDocument/2006/relationships/notesMaster" Target="../notesMasters/notesMaster1.xml"/><Relationship Id="rId6" Type="http://schemas.openxmlformats.org/officeDocument/2006/relationships/hyperlink" Target="http://en.wikipedia.org/wiki/Bridge#cite_note-beambridge-10" TargetMode="External"/><Relationship Id="rId11" Type="http://schemas.openxmlformats.org/officeDocument/2006/relationships/hyperlink" Target="http://en.wikipedia.org/wiki/Structural" TargetMode="External"/><Relationship Id="rId24" Type="http://schemas.openxmlformats.org/officeDocument/2006/relationships/hyperlink" Target="http://en.wikipedia.org/wiki/Prestressed_concrete" TargetMode="External"/><Relationship Id="rId32" Type="http://schemas.openxmlformats.org/officeDocument/2006/relationships/hyperlink" Target="http://en.wikipedia.org/wiki/Thrust" TargetMode="External"/><Relationship Id="rId37" Type="http://schemas.openxmlformats.org/officeDocument/2006/relationships/hyperlink" Target="http://en.wikipedia.org/wiki/Superstructure" TargetMode="External"/><Relationship Id="rId40" Type="http://schemas.openxmlformats.org/officeDocument/2006/relationships/hyperlink" Target="http://en.wikipedia.org/w/index.php?title=Feiyunjiang_Bridge&amp;action=edit&amp;redlink=1" TargetMode="External"/><Relationship Id="rId5" Type="http://schemas.openxmlformats.org/officeDocument/2006/relationships/hyperlink" Target="http://en.wikipedia.org/wiki/Bridge_pier" TargetMode="External"/><Relationship Id="rId15" Type="http://schemas.openxmlformats.org/officeDocument/2006/relationships/hyperlink" Target="http://en.wikipedia.org/wiki/Bridge" TargetMode="External"/><Relationship Id="rId23" Type="http://schemas.openxmlformats.org/officeDocument/2006/relationships/hyperlink" Target="http://en.wikipedia.org/wiki/Concrete" TargetMode="External"/><Relationship Id="rId28" Type="http://schemas.openxmlformats.org/officeDocument/2006/relationships/hyperlink" Target="http://en.wikipedia.org/wiki/Truss" TargetMode="External"/><Relationship Id="rId36" Type="http://schemas.openxmlformats.org/officeDocument/2006/relationships/hyperlink" Target="http://en.wikipedia.org/wiki/Horizontal_plane" TargetMode="External"/><Relationship Id="rId10" Type="http://schemas.openxmlformats.org/officeDocument/2006/relationships/hyperlink" Target="http://en.wikipedia.org/wiki/Bridge#cite_note-11" TargetMode="External"/><Relationship Id="rId19" Type="http://schemas.openxmlformats.org/officeDocument/2006/relationships/hyperlink" Target="http://en.wikipedia.org/wiki/Wood" TargetMode="External"/><Relationship Id="rId31" Type="http://schemas.openxmlformats.org/officeDocument/2006/relationships/hyperlink" Target="http://en.wikipedia.org/wiki/Through_truss" TargetMode="External"/><Relationship Id="rId4" Type="http://schemas.openxmlformats.org/officeDocument/2006/relationships/hyperlink" Target="http://en.wikipedia.org/wiki/Simply_supported" TargetMode="External"/><Relationship Id="rId9" Type="http://schemas.openxmlformats.org/officeDocument/2006/relationships/hyperlink" Target="http://en.wikipedia.org/wiki/Louisiana" TargetMode="External"/><Relationship Id="rId14" Type="http://schemas.openxmlformats.org/officeDocument/2006/relationships/hyperlink" Target="http://en.wikipedia.org/wiki/Moment_(physics)" TargetMode="External"/><Relationship Id="rId22" Type="http://schemas.openxmlformats.org/officeDocument/2006/relationships/hyperlink" Target="http://en.wikipedia.org/wiki/Reinforced_concrete" TargetMode="External"/><Relationship Id="rId27" Type="http://schemas.openxmlformats.org/officeDocument/2006/relationships/hyperlink" Target="http://en.wikipedia.org/wiki/I-beam" TargetMode="External"/><Relationship Id="rId30" Type="http://schemas.openxmlformats.org/officeDocument/2006/relationships/hyperlink" Target="http://en.wikipedia.org/wiki/Half-through" TargetMode="External"/><Relationship Id="rId35" Type="http://schemas.openxmlformats.org/officeDocument/2006/relationships/hyperlink" Target="http://en.wikipedia.org/wiki/Bow_string_arch"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Bridge" TargetMode="External"/><Relationship Id="rId13" Type="http://schemas.openxmlformats.org/officeDocument/2006/relationships/hyperlink" Target="http://en.wikipedia.org/wiki/Box_girder" TargetMode="External"/><Relationship Id="rId18" Type="http://schemas.openxmlformats.org/officeDocument/2006/relationships/hyperlink" Target="http://en.wikipedia.org/wiki/Cantilever_bridge#cite_note-bender-1" TargetMode="External"/><Relationship Id="rId26" Type="http://schemas.openxmlformats.org/officeDocument/2006/relationships/hyperlink" Target="http://en.wikipedia.org/wiki/Niagara_Cantilever_Bridge" TargetMode="External"/><Relationship Id="rId3" Type="http://schemas.openxmlformats.org/officeDocument/2006/relationships/hyperlink" Target="http://en.wikipedia.org/wiki/Truss_bridge" TargetMode="External"/><Relationship Id="rId21" Type="http://schemas.openxmlformats.org/officeDocument/2006/relationships/hyperlink" Target="http://en.wikipedia.org/w/index.php?title=Heinrich_Gerber&amp;action=edit&amp;redlink=1" TargetMode="External"/><Relationship Id="rId7" Type="http://schemas.openxmlformats.org/officeDocument/2006/relationships/hyperlink" Target="http://en.wikipedia.org/wiki/Quebec_Bridge" TargetMode="External"/><Relationship Id="rId12" Type="http://schemas.openxmlformats.org/officeDocument/2006/relationships/hyperlink" Target="http://en.wikipedia.org/wiki/Structural_steel" TargetMode="External"/><Relationship Id="rId17" Type="http://schemas.openxmlformats.org/officeDocument/2006/relationships/hyperlink" Target="http://en.wikipedia.org/wiki/Hinge" TargetMode="External"/><Relationship Id="rId25" Type="http://schemas.openxmlformats.org/officeDocument/2006/relationships/hyperlink" Target="http://en.wikipedia.org/w/index.php?title=C._Shaler_Smith&amp;action=edit&amp;redlink=1" TargetMode="External"/><Relationship Id="rId2" Type="http://schemas.openxmlformats.org/officeDocument/2006/relationships/slide" Target="../slides/slide8.xml"/><Relationship Id="rId16" Type="http://schemas.openxmlformats.org/officeDocument/2006/relationships/hyperlink" Target="http://en.wikipedia.org/wiki/Cantilever_bridge#cite_note-dubois-0" TargetMode="External"/><Relationship Id="rId20" Type="http://schemas.openxmlformats.org/officeDocument/2006/relationships/hyperlink" Target="http://en.wikipedia.org/wiki/Cantilever_bridge#cite_note-delony-2" TargetMode="External"/><Relationship Id="rId29" Type="http://schemas.openxmlformats.org/officeDocument/2006/relationships/hyperlink" Target="http://en.wikipedia.org/wiki/Forth_Rail_Bridge" TargetMode="External"/><Relationship Id="rId1" Type="http://schemas.openxmlformats.org/officeDocument/2006/relationships/notesMaster" Target="../notesMasters/notesMaster1.xml"/><Relationship Id="rId6" Type="http://schemas.openxmlformats.org/officeDocument/2006/relationships/hyperlink" Target="http://en.wikipedia.org/wiki/Continuous_span" TargetMode="External"/><Relationship Id="rId11" Type="http://schemas.openxmlformats.org/officeDocument/2006/relationships/hyperlink" Target="http://en.wikipedia.org/wiki/Truss" TargetMode="External"/><Relationship Id="rId24" Type="http://schemas.openxmlformats.org/officeDocument/2006/relationships/hyperlink" Target="http://en.wikipedia.org/wiki/High_Bridge_of_Kentucky" TargetMode="External"/><Relationship Id="rId32" Type="http://schemas.openxmlformats.org/officeDocument/2006/relationships/hyperlink" Target="http://en.wikipedia.org/w/index.php?title=Chord_(truss_construction)&amp;action=edit&amp;redlink=1" TargetMode="External"/><Relationship Id="rId5" Type="http://schemas.openxmlformats.org/officeDocument/2006/relationships/hyperlink" Target="http://en.wikipedia.org/wiki/Cantilever" TargetMode="External"/><Relationship Id="rId15" Type="http://schemas.openxmlformats.org/officeDocument/2006/relationships/hyperlink" Target="http://en.wikipedia.org/wiki/Falsework" TargetMode="External"/><Relationship Id="rId23" Type="http://schemas.openxmlformats.org/officeDocument/2006/relationships/hyperlink" Target="http://en.wikipedia.org/wiki/Main_(river)" TargetMode="External"/><Relationship Id="rId28" Type="http://schemas.openxmlformats.org/officeDocument/2006/relationships/hyperlink" Target="http://en.wikipedia.org/wiki/Poughkeepsie_Bridge" TargetMode="External"/><Relationship Id="rId10" Type="http://schemas.openxmlformats.org/officeDocument/2006/relationships/hyperlink" Target="http://en.wikipedia.org/wiki/Beam_(structure)" TargetMode="External"/><Relationship Id="rId19" Type="http://schemas.openxmlformats.org/officeDocument/2006/relationships/hyperlink" Target="http://en.wikipedia.org/wiki/Statically_determinate" TargetMode="External"/><Relationship Id="rId31" Type="http://schemas.openxmlformats.org/officeDocument/2006/relationships/hyperlink" Target="http://en.wikipedia.org/wiki/Kaichi_Watanabe" TargetMode="External"/><Relationship Id="rId4" Type="http://schemas.openxmlformats.org/officeDocument/2006/relationships/hyperlink" Target="http://en.wikipedia.org/wiki/Cantilever_bridge" TargetMode="External"/><Relationship Id="rId9" Type="http://schemas.openxmlformats.org/officeDocument/2006/relationships/hyperlink" Target="http://en.wikipedia.org/wiki/Footbridges" TargetMode="External"/><Relationship Id="rId14" Type="http://schemas.openxmlformats.org/officeDocument/2006/relationships/hyperlink" Target="http://en.wikipedia.org/wiki/Prestressed_concrete" TargetMode="External"/><Relationship Id="rId22" Type="http://schemas.openxmlformats.org/officeDocument/2006/relationships/hyperlink" Target="http://en.wikipedia.org/w/index.php?title=Hassfurt_Bridge&amp;action=edit&amp;redlink=1" TargetMode="External"/><Relationship Id="rId27" Type="http://schemas.openxmlformats.org/officeDocument/2006/relationships/hyperlink" Target="http://en.wikipedia.org/wiki/Charles_Conrad_Schneider" TargetMode="External"/><Relationship Id="rId30" Type="http://schemas.openxmlformats.org/officeDocument/2006/relationships/hyperlink" Target="http://en.wikipedia.org/wiki/Benjamin_Baker_(engineer)" TargetMode="External"/></Relationships>
</file>

<file path=ppt/notesSlides/_rels/notesSlide9.xml.rels><?xml version="1.0" encoding="UTF-8" standalone="yes"?>
<Relationships xmlns="http://schemas.openxmlformats.org/package/2006/relationships"><Relationship Id="rId26" Type="http://schemas.openxmlformats.org/officeDocument/2006/relationships/hyperlink" Target="http://en.wikipedia.org/wiki/Voussoir" TargetMode="External"/><Relationship Id="rId21" Type="http://schemas.openxmlformats.org/officeDocument/2006/relationships/hyperlink" Target="http://en.wikipedia.org/wiki/Arch_bridge#cite_note-0" TargetMode="External"/><Relationship Id="rId42" Type="http://schemas.openxmlformats.org/officeDocument/2006/relationships/hyperlink" Target="http://en.wikipedia.org/wiki/Alcon%C3%A9tar_Bridge" TargetMode="External"/><Relationship Id="rId47" Type="http://schemas.openxmlformats.org/officeDocument/2006/relationships/hyperlink" Target="http://en.wikipedia.org/wiki/Pont_du_Gard" TargetMode="External"/><Relationship Id="rId63" Type="http://schemas.openxmlformats.org/officeDocument/2006/relationships/hyperlink" Target="http://en.wikipedia.org/wiki/Pont_du_Diable_(C%C3%A9ret)" TargetMode="External"/><Relationship Id="rId68" Type="http://schemas.openxmlformats.org/officeDocument/2006/relationships/hyperlink" Target="http://en.wikipedia.org/wiki/Puente_del_Diablo_(Martorell)" TargetMode="External"/><Relationship Id="rId84" Type="http://schemas.openxmlformats.org/officeDocument/2006/relationships/hyperlink" Target="http://en.wikipedia.org/wiki/605" TargetMode="External"/><Relationship Id="rId89" Type="http://schemas.openxmlformats.org/officeDocument/2006/relationships/hyperlink" Target="http://en.wikipedia.org/wiki/Jean-Rodolphe_Perronet" TargetMode="External"/><Relationship Id="rId7" Type="http://schemas.openxmlformats.org/officeDocument/2006/relationships/hyperlink" Target="http://en.wikipedia.org/wiki/United_Arab_Emirates" TargetMode="External"/><Relationship Id="rId71" Type="http://schemas.openxmlformats.org/officeDocument/2006/relationships/hyperlink" Target="http://en.wikipedia.org/wiki/Pont_Grand_(Tournon-sur-Rh%C3%B4ne)" TargetMode="External"/><Relationship Id="rId92" Type="http://schemas.openxmlformats.org/officeDocument/2006/relationships/hyperlink" Target="http://en.wikipedia.org/wiki/Concrete" TargetMode="External"/><Relationship Id="rId2" Type="http://schemas.openxmlformats.org/officeDocument/2006/relationships/slide" Target="../slides/slide9.xml"/><Relationship Id="rId16" Type="http://schemas.openxmlformats.org/officeDocument/2006/relationships/hyperlink" Target="http://en.wikipedia.org/wiki/List_of_medieval_bridges_in_France" TargetMode="External"/><Relationship Id="rId29" Type="http://schemas.openxmlformats.org/officeDocument/2006/relationships/hyperlink" Target="http://en.wikipedia.org/wiki/Ancient_Greece" TargetMode="External"/><Relationship Id="rId11" Type="http://schemas.openxmlformats.org/officeDocument/2006/relationships/hyperlink" Target="http://en.wikipedia.org/wiki/Arch" TargetMode="External"/><Relationship Id="rId24" Type="http://schemas.openxmlformats.org/officeDocument/2006/relationships/hyperlink" Target="http://en.wikipedia.org/wiki/Arch_bridge#cite_note-1" TargetMode="External"/><Relationship Id="rId32" Type="http://schemas.openxmlformats.org/officeDocument/2006/relationships/hyperlink" Target="http://en.wikipedia.org/wiki/Dome" TargetMode="External"/><Relationship Id="rId37" Type="http://schemas.openxmlformats.org/officeDocument/2006/relationships/hyperlink" Target="http://en.wikipedia.org/wiki/List_of_Roman_bridges#Aqueduct_bridges" TargetMode="External"/><Relationship Id="rId40" Type="http://schemas.openxmlformats.org/officeDocument/2006/relationships/hyperlink" Target="http://en.wikipedia.org/wiki/Arch_bridge#cite_note-5" TargetMode="External"/><Relationship Id="rId45" Type="http://schemas.openxmlformats.org/officeDocument/2006/relationships/hyperlink" Target="http://en.wikipedia.org/wiki/Arch_bridge#cite_note-7" TargetMode="External"/><Relationship Id="rId53" Type="http://schemas.openxmlformats.org/officeDocument/2006/relationships/hyperlink" Target="http://en.wikipedia.org/wiki/Limyra_Bridge" TargetMode="External"/><Relationship Id="rId58" Type="http://schemas.openxmlformats.org/officeDocument/2006/relationships/hyperlink" Target="http://en.wikipedia.org/wiki/Puente_Romano_(M%C3%A9rida)" TargetMode="External"/><Relationship Id="rId66" Type="http://schemas.openxmlformats.org/officeDocument/2006/relationships/hyperlink" Target="http://en.wikipedia.org/wiki/Pier_(architecture)" TargetMode="External"/><Relationship Id="rId74" Type="http://schemas.openxmlformats.org/officeDocument/2006/relationships/hyperlink" Target="http://en.wikipedia.org/wiki/Ponte_Vecchio" TargetMode="External"/><Relationship Id="rId79" Type="http://schemas.openxmlformats.org/officeDocument/2006/relationships/hyperlink" Target="http://en.wikipedia.org/wiki/Rialto_Bridge" TargetMode="External"/><Relationship Id="rId87" Type="http://schemas.openxmlformats.org/officeDocument/2006/relationships/hyperlink" Target="http://en.wikipedia.org/wiki/Isambard_Kingdom_Brunel" TargetMode="External"/><Relationship Id="rId102" Type="http://schemas.openxmlformats.org/officeDocument/2006/relationships/hyperlink" Target="http://en.wikipedia.org/wiki/Foundation_(architecture)" TargetMode="External"/><Relationship Id="rId5" Type="http://schemas.openxmlformats.org/officeDocument/2006/relationships/hyperlink" Target="http://en.wikipedia.org/wiki/Arkadiko_Bridge" TargetMode="External"/><Relationship Id="rId61" Type="http://schemas.openxmlformats.org/officeDocument/2006/relationships/hyperlink" Target="http://en.wikipedia.org/wiki/Cappadocia" TargetMode="External"/><Relationship Id="rId82" Type="http://schemas.openxmlformats.org/officeDocument/2006/relationships/hyperlink" Target="http://en.wikipedia.org/wiki/Richmond_Bridge_(Tasmania)" TargetMode="External"/><Relationship Id="rId90" Type="http://schemas.openxmlformats.org/officeDocument/2006/relationships/hyperlink" Target="http://en.wikipedia.org/wiki/Cast_iron" TargetMode="External"/><Relationship Id="rId95" Type="http://schemas.openxmlformats.org/officeDocument/2006/relationships/hyperlink" Target="http://en.wikipedia.org/wiki/Compression_(physical)" TargetMode="External"/><Relationship Id="rId19" Type="http://schemas.openxmlformats.org/officeDocument/2006/relationships/hyperlink" Target="http://en.wikipedia.org/wiki/Arkadiko_bridge" TargetMode="External"/><Relationship Id="rId14" Type="http://schemas.openxmlformats.org/officeDocument/2006/relationships/hyperlink" Target="http://en.wikipedia.org/wiki/List_of_Roman_bridges" TargetMode="External"/><Relationship Id="rId22" Type="http://schemas.openxmlformats.org/officeDocument/2006/relationships/hyperlink" Target="http://en.wikipedia.org/wiki/Hellenistic" TargetMode="External"/><Relationship Id="rId27" Type="http://schemas.openxmlformats.org/officeDocument/2006/relationships/hyperlink" Target="http://en.wikipedia.org/wiki/Arch_bridge#cite_note-2" TargetMode="External"/><Relationship Id="rId30" Type="http://schemas.openxmlformats.org/officeDocument/2006/relationships/hyperlink" Target="http://en.wikipedia.org/wiki/Ancient_Rome" TargetMode="External"/><Relationship Id="rId35" Type="http://schemas.openxmlformats.org/officeDocument/2006/relationships/hyperlink" Target="http://en.wikipedia.org/wiki/List_of_Roman_bridges#Masonry_bridges" TargetMode="External"/><Relationship Id="rId43" Type="http://schemas.openxmlformats.org/officeDocument/2006/relationships/hyperlink" Target="http://en.wikipedia.org/wiki/Arch_bridge#cite_note-6" TargetMode="External"/><Relationship Id="rId48" Type="http://schemas.openxmlformats.org/officeDocument/2006/relationships/hyperlink" Target="http://en.wikipedia.org/wiki/Aqueduct_of_Segovia" TargetMode="External"/><Relationship Id="rId56" Type="http://schemas.openxmlformats.org/officeDocument/2006/relationships/hyperlink" Target="http://en.wikipedia.org/wiki/Trajan's_bridge" TargetMode="External"/><Relationship Id="rId64" Type="http://schemas.openxmlformats.org/officeDocument/2006/relationships/hyperlink" Target="http://en.wikipedia.org/wiki/C%C3%A9ret" TargetMode="External"/><Relationship Id="rId69" Type="http://schemas.openxmlformats.org/officeDocument/2006/relationships/hyperlink" Target="http://en.wikipedia.org/wiki/Puente_de_San_Mart%C3%ADn_(Toledo)" TargetMode="External"/><Relationship Id="rId77" Type="http://schemas.openxmlformats.org/officeDocument/2006/relationships/hyperlink" Target="http://en.wikipedia.org/wiki/Ponte_Santa_Trinita" TargetMode="External"/><Relationship Id="rId100" Type="http://schemas.openxmlformats.org/officeDocument/2006/relationships/hyperlink" Target="http://en.wikipedia.org/wiki/Keystone_(architecture)" TargetMode="External"/><Relationship Id="rId105" Type="http://schemas.openxmlformats.org/officeDocument/2006/relationships/hyperlink" Target="http://en.wikipedia.org/wiki/Parapet" TargetMode="External"/><Relationship Id="rId8" Type="http://schemas.openxmlformats.org/officeDocument/2006/relationships/hyperlink" Target="http://en.wikipedia.org/wiki/Sheikh_Rashid_bin_Saeed_Crossing" TargetMode="External"/><Relationship Id="rId51" Type="http://schemas.openxmlformats.org/officeDocument/2006/relationships/hyperlink" Target="http://en.wikipedia.org/wiki/Roman_concrete" TargetMode="External"/><Relationship Id="rId72" Type="http://schemas.openxmlformats.org/officeDocument/2006/relationships/hyperlink" Target="http://en.wikipedia.org/wiki/Trezzo_sull'Adda_Bridge" TargetMode="External"/><Relationship Id="rId80" Type="http://schemas.openxmlformats.org/officeDocument/2006/relationships/hyperlink" Target="http://en.wikipedia.org/wiki/Fleischbr%C3%BCcke" TargetMode="External"/><Relationship Id="rId85" Type="http://schemas.openxmlformats.org/officeDocument/2006/relationships/hyperlink" Target="http://en.wikipedia.org/wiki/Arch_bridge#cite_note-Needham-11" TargetMode="External"/><Relationship Id="rId93" Type="http://schemas.openxmlformats.org/officeDocument/2006/relationships/hyperlink" Target="http://en.wikipedia.org/wiki/Monroe_Street_Bridge" TargetMode="External"/><Relationship Id="rId98" Type="http://schemas.openxmlformats.org/officeDocument/2006/relationships/hyperlink" Target="http://en.wikipedia.org/wiki/Falsework" TargetMode="External"/><Relationship Id="rId3" Type="http://schemas.openxmlformats.org/officeDocument/2006/relationships/hyperlink" Target="http://en.wikipedia.org/wiki/Arch_bridge" TargetMode="External"/><Relationship Id="rId12" Type="http://schemas.openxmlformats.org/officeDocument/2006/relationships/hyperlink" Target="http://en.wikipedia.org/wiki/Structural_load" TargetMode="External"/><Relationship Id="rId17" Type="http://schemas.openxmlformats.org/officeDocument/2006/relationships/hyperlink" Target="http://en.wikipedia.org/wiki/Alc%C3%A1ntara_Bridge" TargetMode="External"/><Relationship Id="rId25" Type="http://schemas.openxmlformats.org/officeDocument/2006/relationships/hyperlink" Target="http://en.wikipedia.org/wiki/Rhodes_Footbridge" TargetMode="External"/><Relationship Id="rId33" Type="http://schemas.openxmlformats.org/officeDocument/2006/relationships/hyperlink" Target="http://en.wikipedia.org/wiki/Arch_bridge#cite_note-3" TargetMode="External"/><Relationship Id="rId38" Type="http://schemas.openxmlformats.org/officeDocument/2006/relationships/hyperlink" Target="http://en.wikipedia.org/wiki/Arch_bridge#cite_note-4" TargetMode="External"/><Relationship Id="rId46" Type="http://schemas.openxmlformats.org/officeDocument/2006/relationships/hyperlink" Target="http://en.wikipedia.org/wiki/Roman_aqueducts" TargetMode="External"/><Relationship Id="rId59" Type="http://schemas.openxmlformats.org/officeDocument/2006/relationships/hyperlink" Target="http://en.wikipedia.org/wiki/M%C3%A9rida,_Spain" TargetMode="External"/><Relationship Id="rId67" Type="http://schemas.openxmlformats.org/officeDocument/2006/relationships/hyperlink" Target="http://en.wikipedia.org/wiki/Gothic_architecture" TargetMode="External"/><Relationship Id="rId103" Type="http://schemas.openxmlformats.org/officeDocument/2006/relationships/hyperlink" Target="http://en.wikipedia.org/wiki/Centering" TargetMode="External"/><Relationship Id="rId20" Type="http://schemas.openxmlformats.org/officeDocument/2006/relationships/hyperlink" Target="http://en.wikipedia.org/wiki/Corbel_arch" TargetMode="External"/><Relationship Id="rId41" Type="http://schemas.openxmlformats.org/officeDocument/2006/relationships/hyperlink" Target="http://en.wikipedia.org/wiki/Semicircle" TargetMode="External"/><Relationship Id="rId54" Type="http://schemas.openxmlformats.org/officeDocument/2006/relationships/hyperlink" Target="http://en.wikipedia.org/wiki/Turkey" TargetMode="External"/><Relationship Id="rId62" Type="http://schemas.openxmlformats.org/officeDocument/2006/relationships/hyperlink" Target="http://en.wikipedia.org/wiki/Arch_bridge#cite_note-9" TargetMode="External"/><Relationship Id="rId70" Type="http://schemas.openxmlformats.org/officeDocument/2006/relationships/hyperlink" Target="http://en.wikipedia.org/wiki/Castelvecchio_Bridge" TargetMode="External"/><Relationship Id="rId75" Type="http://schemas.openxmlformats.org/officeDocument/2006/relationships/hyperlink" Target="http://en.wikipedia.org/wiki/Florence" TargetMode="External"/><Relationship Id="rId83" Type="http://schemas.openxmlformats.org/officeDocument/2006/relationships/hyperlink" Target="http://en.wikipedia.org/wiki/Zhaozhou_Bridge" TargetMode="External"/><Relationship Id="rId88" Type="http://schemas.openxmlformats.org/officeDocument/2006/relationships/hyperlink" Target="http://en.wikipedia.org/wiki/John_Rennie_(father)" TargetMode="External"/><Relationship Id="rId91" Type="http://schemas.openxmlformats.org/officeDocument/2006/relationships/hyperlink" Target="http://en.wikipedia.org/wiki/Steel" TargetMode="External"/><Relationship Id="rId96" Type="http://schemas.openxmlformats.org/officeDocument/2006/relationships/hyperlink" Target="http://en.wikipedia.org/wiki/Shearing_(physics)" TargetMode="External"/><Relationship Id="rId1" Type="http://schemas.openxmlformats.org/officeDocument/2006/relationships/notesMaster" Target="../notesMasters/notesMaster1.xml"/><Relationship Id="rId6" Type="http://schemas.openxmlformats.org/officeDocument/2006/relationships/hyperlink" Target="http://en.wikipedia.org/wiki/Dubai" TargetMode="External"/><Relationship Id="rId15" Type="http://schemas.openxmlformats.org/officeDocument/2006/relationships/hyperlink" Target="http://en.wikipedia.org/wiki/List_of_medieval_stone_bridges_in_Germany" TargetMode="External"/><Relationship Id="rId23" Type="http://schemas.openxmlformats.org/officeDocument/2006/relationships/hyperlink" Target="http://en.wikipedia.org/wiki/Eleutherna_Bridge" TargetMode="External"/><Relationship Id="rId28" Type="http://schemas.openxmlformats.org/officeDocument/2006/relationships/hyperlink" Target="http://en.wikipedia.org/wiki/Etruscans" TargetMode="External"/><Relationship Id="rId36" Type="http://schemas.openxmlformats.org/officeDocument/2006/relationships/hyperlink" Target="http://en.wikipedia.org/wiki/List_of_Roman_bridges#Timber_and_stone_pillar_bridges" TargetMode="External"/><Relationship Id="rId49" Type="http://schemas.openxmlformats.org/officeDocument/2006/relationships/hyperlink" Target="http://en.wikipedia.org/wiki/Pons_Fabricius" TargetMode="External"/><Relationship Id="rId57" Type="http://schemas.openxmlformats.org/officeDocument/2006/relationships/hyperlink" Target="http://en.wikipedia.org/wiki/Danube" TargetMode="External"/><Relationship Id="rId10" Type="http://schemas.openxmlformats.org/officeDocument/2006/relationships/hyperlink" Target="http://en.wikipedia.org/wiki/Abutment" TargetMode="External"/><Relationship Id="rId31" Type="http://schemas.openxmlformats.org/officeDocument/2006/relationships/hyperlink" Target="http://en.wikipedia.org/wiki/Vault_(architecture)" TargetMode="External"/><Relationship Id="rId44" Type="http://schemas.openxmlformats.org/officeDocument/2006/relationships/hyperlink" Target="http://en.wikipedia.org/wiki/Circular_segment" TargetMode="External"/><Relationship Id="rId52" Type="http://schemas.openxmlformats.org/officeDocument/2006/relationships/hyperlink" Target="http://en.wikipedia.org/wiki/Opus_caementicium" TargetMode="External"/><Relationship Id="rId60" Type="http://schemas.openxmlformats.org/officeDocument/2006/relationships/hyperlink" Target="http://en.wikipedia.org/wiki/Karamagara_Bridge" TargetMode="External"/><Relationship Id="rId65" Type="http://schemas.openxmlformats.org/officeDocument/2006/relationships/hyperlink" Target="http://en.wikipedia.org/wiki/Medieval" TargetMode="External"/><Relationship Id="rId73" Type="http://schemas.openxmlformats.org/officeDocument/2006/relationships/hyperlink" Target="http://en.wikipedia.org/wiki/Arch_bridge#cite_note-10" TargetMode="External"/><Relationship Id="rId78" Type="http://schemas.openxmlformats.org/officeDocument/2006/relationships/hyperlink" Target="http://en.wikipedia.org/wiki/Venice" TargetMode="External"/><Relationship Id="rId81" Type="http://schemas.openxmlformats.org/officeDocument/2006/relationships/hyperlink" Target="http://en.wikipedia.org/wiki/Nuremberg" TargetMode="External"/><Relationship Id="rId86" Type="http://schemas.openxmlformats.org/officeDocument/2006/relationships/hyperlink" Target="http://en.wikipedia.org/wiki/Thomas_Telford" TargetMode="External"/><Relationship Id="rId94" Type="http://schemas.openxmlformats.org/officeDocument/2006/relationships/hyperlink" Target="http://en.wikipedia.org/wiki/Spokane,_Washington" TargetMode="External"/><Relationship Id="rId99" Type="http://schemas.openxmlformats.org/officeDocument/2006/relationships/hyperlink" Target="http://en.wikipedia.org/wiki/Centring" TargetMode="External"/><Relationship Id="rId101" Type="http://schemas.openxmlformats.org/officeDocument/2006/relationships/hyperlink" Target="http://en.wikipedia.org/wiki/Settlement_(construction)" TargetMode="External"/><Relationship Id="rId4" Type="http://schemas.openxmlformats.org/officeDocument/2006/relationships/hyperlink" Target="http://en.wikipedia.org/wiki/Abutments" TargetMode="External"/><Relationship Id="rId9" Type="http://schemas.openxmlformats.org/officeDocument/2006/relationships/hyperlink" Target="http://en.wikipedia.org/wiki/Bridge#cite_note-dubai-12" TargetMode="External"/><Relationship Id="rId13" Type="http://schemas.openxmlformats.org/officeDocument/2006/relationships/hyperlink" Target="http://en.wikipedia.org/wiki/Viaduct" TargetMode="External"/><Relationship Id="rId18" Type="http://schemas.openxmlformats.org/officeDocument/2006/relationships/hyperlink" Target="http://en.wikipedia.org/wiki/Mycenaean_Greece" TargetMode="External"/><Relationship Id="rId39" Type="http://schemas.openxmlformats.org/officeDocument/2006/relationships/hyperlink" Target="http://en.wikipedia.org/wiki/Yugoslavia" TargetMode="External"/><Relationship Id="rId34" Type="http://schemas.openxmlformats.org/officeDocument/2006/relationships/hyperlink" Target="http://en.wikipedia.org/wiki/Roman_bridge" TargetMode="External"/><Relationship Id="rId50" Type="http://schemas.openxmlformats.org/officeDocument/2006/relationships/hyperlink" Target="http://en.wikipedia.org/wiki/Industrial_revolution" TargetMode="External"/><Relationship Id="rId55" Type="http://schemas.openxmlformats.org/officeDocument/2006/relationships/hyperlink" Target="http://en.wikipedia.org/wiki/Arch_bridge#cite_note-8" TargetMode="External"/><Relationship Id="rId76" Type="http://schemas.openxmlformats.org/officeDocument/2006/relationships/hyperlink" Target="http://en.wikipedia.org/wiki/Renaissance" TargetMode="External"/><Relationship Id="rId97" Type="http://schemas.openxmlformats.org/officeDocument/2006/relationships/hyperlink" Target="http://en.wikipedia.org/wiki/Tension_(mechanics)" TargetMode="External"/><Relationship Id="rId104" Type="http://schemas.openxmlformats.org/officeDocument/2006/relationships/hyperlink" Target="http://en.wikipedia.org/wiki/Running_bon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 </a:t>
            </a:r>
            <a:r>
              <a:rPr lang="en-US" b="1" dirty="0" smtClean="0"/>
              <a:t>tied-arch bridge</a:t>
            </a:r>
            <a:r>
              <a:rPr lang="en-US" dirty="0" smtClean="0"/>
              <a:t> is an </a:t>
            </a:r>
            <a:r>
              <a:rPr lang="en-US" dirty="0" smtClean="0">
                <a:hlinkClick r:id="rId3" tooltip="Arch bridge"/>
              </a:rPr>
              <a:t>arch bridge</a:t>
            </a:r>
            <a:r>
              <a:rPr lang="en-US" dirty="0" smtClean="0"/>
              <a:t> in which the outward-directed horizontal forces of the arch, or top chord, are borne as tension by the bottom chord (either tie-rods or the deck itself), rather than by the ground or the bridge foundations. Thrusts downward on such a bridge's deck are translated, as tension, by vertical ties of the deck to the curved top chord, tending to flatten it and thereby to push its tips outward into the abutments, like other arch bridges. However in a tied-arch or bowstring bridge, these movements are restrained not by the abutments but by the bottom chord, which ties these tips together, taking the thrusts as tension, rather like the string of a bow that is being flattened. Therefore the design is often called a </a:t>
            </a:r>
            <a:r>
              <a:rPr lang="en-US" b="1" dirty="0" smtClean="0"/>
              <a:t>bowstring-arch</a:t>
            </a:r>
            <a:r>
              <a:rPr lang="en-US" dirty="0" smtClean="0"/>
              <a:t> or </a:t>
            </a:r>
            <a:r>
              <a:rPr lang="en-US" b="1" dirty="0" smtClean="0"/>
              <a:t>bowstring-girder bridge</a:t>
            </a:r>
            <a:r>
              <a:rPr lang="en-US" dirty="0" smtClean="0"/>
              <a:t>.</a:t>
            </a:r>
            <a:r>
              <a:rPr lang="en-US" baseline="30000" dirty="0" smtClean="0"/>
              <a:t>[</a:t>
            </a:r>
            <a:r>
              <a:rPr lang="en-US" i="1" baseline="30000" dirty="0" smtClean="0">
                <a:hlinkClick r:id="rId4" tooltip="Wikipedia:Citation needed"/>
              </a:rPr>
              <a:t>citation needed</a:t>
            </a:r>
            <a:r>
              <a:rPr lang="en-US" baseline="30000" dirty="0" smtClean="0"/>
              <a:t>]</a:t>
            </a:r>
            <a:r>
              <a:rPr lang="en-US" dirty="0" smtClean="0"/>
              <a:t> The elimination of horizontal forces at the </a:t>
            </a:r>
            <a:r>
              <a:rPr lang="en-US" dirty="0" smtClean="0">
                <a:hlinkClick r:id="rId5" tooltip="Abutment"/>
              </a:rPr>
              <a:t>abutments</a:t>
            </a:r>
            <a:r>
              <a:rPr lang="en-US" dirty="0" smtClean="0"/>
              <a:t> allows tied-arch bridges to be constructed with less robust foundations; thus they can be situated atop elevated piers or in areas of unstable </a:t>
            </a:r>
            <a:r>
              <a:rPr lang="en-US" dirty="0" smtClean="0">
                <a:hlinkClick r:id="rId6" tooltip="Soil"/>
              </a:rPr>
              <a:t>soil</a:t>
            </a:r>
            <a:r>
              <a:rPr lang="en-US" dirty="0" smtClean="0"/>
              <a:t>.</a:t>
            </a:r>
            <a:r>
              <a:rPr lang="en-US" baseline="30000" dirty="0" smtClean="0">
                <a:hlinkClick r:id="rId7"/>
              </a:rPr>
              <a:t>[1]</a:t>
            </a:r>
            <a:r>
              <a:rPr lang="en-US" dirty="0" smtClean="0"/>
              <a:t> In addition, since they do not depend on horizontal compression forces for their integrity, tied-arch bridges can be </a:t>
            </a:r>
            <a:r>
              <a:rPr lang="en-US" dirty="0" smtClean="0">
                <a:hlinkClick r:id="rId8" tooltip="Prefab"/>
              </a:rPr>
              <a:t>prefabricated</a:t>
            </a:r>
            <a:r>
              <a:rPr lang="en-US" dirty="0" smtClean="0"/>
              <a:t> offsite, and subsequently floated, hauled or lifted into place. A notable case of these procedures was the installation of the </a:t>
            </a:r>
            <a:r>
              <a:rPr lang="en-US" dirty="0" smtClean="0">
                <a:hlinkClick r:id="rId9" tooltip="Fremont Bridge (Portland)"/>
              </a:rPr>
              <a:t>Fremont Bridge</a:t>
            </a:r>
            <a:r>
              <a:rPr lang="en-US" dirty="0" smtClean="0"/>
              <a:t> in </a:t>
            </a:r>
            <a:r>
              <a:rPr lang="en-US" dirty="0" smtClean="0">
                <a:hlinkClick r:id="rId10" tooltip="Portland, Oregon"/>
              </a:rPr>
              <a:t>Portland, Oregon</a:t>
            </a:r>
            <a:r>
              <a:rPr lang="en-US" dirty="0" smtClean="0"/>
              <a:t>.</a:t>
            </a:r>
          </a:p>
          <a:p>
            <a:endParaRPr lang="en-US" b="1" dirty="0" smtClean="0"/>
          </a:p>
          <a:p>
            <a:r>
              <a:rPr lang="en-US" b="1" dirty="0" smtClean="0"/>
              <a:t>Issues</a:t>
            </a:r>
          </a:p>
          <a:p>
            <a:r>
              <a:rPr lang="en-US" dirty="0" smtClean="0"/>
              <a:t>In a 1978 advisory issued by the </a:t>
            </a:r>
            <a:r>
              <a:rPr lang="en-US" dirty="0" smtClean="0">
                <a:hlinkClick r:id="rId11" tooltip="Federal Highway Administration"/>
              </a:rPr>
              <a:t>Federal Highway Administration</a:t>
            </a:r>
            <a:r>
              <a:rPr lang="en-US" dirty="0" smtClean="0"/>
              <a:t> (FHWA), the FHWA noted that tied-arch bridges are susceptible to problems caused by poor welds at the connection between the arch rib and the tie girders, and at the connection between the arch and vertical ties. In addition, problems with </a:t>
            </a:r>
            <a:r>
              <a:rPr lang="en-US" dirty="0" err="1" smtClean="0">
                <a:hlinkClick r:id="rId12" tooltip="Electroslag welding"/>
              </a:rPr>
              <a:t>electroslag</a:t>
            </a:r>
            <a:r>
              <a:rPr lang="en-US" dirty="0" smtClean="0">
                <a:hlinkClick r:id="rId12" tooltip="Electroslag welding"/>
              </a:rPr>
              <a:t> welds</a:t>
            </a:r>
            <a:r>
              <a:rPr lang="en-US" dirty="0" smtClean="0"/>
              <a:t>, while not isolated to tied-arch bridges, resulted in costly, time-consuming and inconveniencing repairs. The structure as a whole was described as </a:t>
            </a:r>
            <a:r>
              <a:rPr lang="en-US" dirty="0" err="1" smtClean="0"/>
              <a:t>nonredundant</a:t>
            </a:r>
            <a:r>
              <a:rPr lang="en-US" dirty="0" smtClean="0"/>
              <a:t>; failure of either of the two tie girders would result in failure of the entire structure.</a:t>
            </a:r>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Deck arch bridge</a:t>
            </a:r>
          </a:p>
          <a:p>
            <a:r>
              <a:rPr lang="en-US" dirty="0" smtClean="0"/>
              <a:t>This type of bridge comprises an arch where the deck is completely above the arch. The area between the arch and the deck is known as the </a:t>
            </a:r>
            <a:r>
              <a:rPr lang="en-US" dirty="0" smtClean="0">
                <a:hlinkClick r:id="rId3" tooltip="Spandrel"/>
              </a:rPr>
              <a:t>spandrel</a:t>
            </a:r>
            <a:r>
              <a:rPr lang="en-US" dirty="0" smtClean="0"/>
              <a:t>. If the spandrel is solid, usually the case in a masonry or stone arch bridge, it is call a closed-spandrel arch bridge. If the deck is supported by a number of vertical columns rising from the arch, it is known as an open-spandrel arch bridge. The </a:t>
            </a:r>
            <a:r>
              <a:rPr lang="en-US" dirty="0" smtClean="0">
                <a:hlinkClick r:id="rId4" tooltip="Alexander Hamilton Bridge"/>
              </a:rPr>
              <a:t>Alexander Hamilton Bridge</a:t>
            </a:r>
            <a:r>
              <a:rPr lang="en-US" dirty="0" smtClean="0"/>
              <a:t> is an example of an open-spandrel arch bridge.</a:t>
            </a:r>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Suspension bridges</a:t>
            </a:r>
          </a:p>
          <a:p>
            <a:endParaRPr lang="en-US" b="1" dirty="0" smtClean="0"/>
          </a:p>
          <a:p>
            <a:r>
              <a:rPr lang="en-US" dirty="0" smtClean="0"/>
              <a:t>A </a:t>
            </a:r>
            <a:r>
              <a:rPr lang="en-US" b="1" dirty="0" smtClean="0"/>
              <a:t>suspension bridge</a:t>
            </a:r>
            <a:r>
              <a:rPr lang="en-US" dirty="0" smtClean="0"/>
              <a:t> is a type of </a:t>
            </a:r>
            <a:r>
              <a:rPr lang="en-US" dirty="0" smtClean="0">
                <a:hlinkClick r:id="rId3" tooltip="Bridge"/>
              </a:rPr>
              <a:t>bridge</a:t>
            </a:r>
            <a:r>
              <a:rPr lang="en-US" dirty="0" smtClean="0"/>
              <a:t> in which the deck (the load-bearing portion) is hung below suspension </a:t>
            </a:r>
            <a:r>
              <a:rPr lang="en-US" dirty="0" smtClean="0">
                <a:hlinkClick r:id="rId4" tooltip="Cables"/>
              </a:rPr>
              <a:t>cables</a:t>
            </a:r>
            <a:r>
              <a:rPr lang="en-US" dirty="0" smtClean="0"/>
              <a:t> on vertical suspenders. Outside Tibet and Bhutan, where the first examples of this type of bridge were built in the 15th century, this type of bridge dates from the early 19th century.</a:t>
            </a:r>
            <a:r>
              <a:rPr lang="en-US" baseline="0" dirty="0" smtClean="0"/>
              <a:t> </a:t>
            </a:r>
            <a:r>
              <a:rPr lang="en-US" dirty="0" smtClean="0">
                <a:hlinkClick r:id="rId5" tooltip="Simple suspension bridge"/>
              </a:rPr>
              <a:t>Bridges without vertical suspenders</a:t>
            </a:r>
            <a:r>
              <a:rPr lang="en-US" dirty="0" smtClean="0"/>
              <a:t> have a long history in many mountainous parts of the world.</a:t>
            </a:r>
          </a:p>
          <a:p>
            <a:r>
              <a:rPr lang="en-US" dirty="0" smtClean="0"/>
              <a:t>This type of bridge has cables suspended between </a:t>
            </a:r>
            <a:r>
              <a:rPr lang="en-US" dirty="0" smtClean="0">
                <a:hlinkClick r:id="rId6" tooltip="Tower"/>
              </a:rPr>
              <a:t>towers</a:t>
            </a:r>
            <a:r>
              <a:rPr lang="en-US" dirty="0" smtClean="0"/>
              <a:t>, plus vertical </a:t>
            </a:r>
            <a:r>
              <a:rPr lang="en-US" i="1" dirty="0" smtClean="0"/>
              <a:t>suspender cables</a:t>
            </a:r>
            <a:r>
              <a:rPr lang="en-US" dirty="0" smtClean="0"/>
              <a:t> that carry the weight of the deck below, upon which traffic crosses. This arrangement allows the deck to be level or to arc upward for additional clearance. Like other </a:t>
            </a:r>
            <a:r>
              <a:rPr lang="en-US" dirty="0" smtClean="0">
                <a:hlinkClick r:id="rId7" tooltip="Suspension bridge types"/>
              </a:rPr>
              <a:t>suspension bridge types</a:t>
            </a:r>
            <a:r>
              <a:rPr lang="en-US" dirty="0" smtClean="0"/>
              <a:t>, this type often is constructed without </a:t>
            </a:r>
            <a:r>
              <a:rPr lang="en-US" dirty="0" err="1" smtClean="0">
                <a:hlinkClick r:id="rId8" tooltip="Falsework"/>
              </a:rPr>
              <a:t>falsework</a:t>
            </a:r>
            <a:r>
              <a:rPr lang="en-US" dirty="0" smtClean="0"/>
              <a:t>.</a:t>
            </a:r>
          </a:p>
          <a:p>
            <a:r>
              <a:rPr lang="en-US" dirty="0" smtClean="0"/>
              <a:t>The suspension cables must be anchored at each end of the bridge, since any load applied to the bridge is transformed into a tension in these main cables. The main cables continue beyond the pillars to deck-level supports, and further continue to connections with anchors in the ground. The roadway is supported by vertical suspender cables or rods, called hangers. In some circumstances the towers may sit on a bluff or canyon edge where the road may proceed directly to the main span, otherwise the bridge will usually have two smaller spans, running between either pair of pillars and the highway, which may be supported by suspender cables or may use a truss bridge to make this connection. In the latter case there will be very little arc in the outboard main cables.</a:t>
            </a:r>
          </a:p>
          <a:p>
            <a:endParaRPr lang="en-US" dirty="0" smtClean="0"/>
          </a:p>
          <a:p>
            <a:endParaRPr lang="en-US" b="1" dirty="0" smtClean="0"/>
          </a:p>
          <a:p>
            <a:r>
              <a:rPr lang="en-US" b="1" dirty="0" smtClean="0"/>
              <a:t>History</a:t>
            </a:r>
          </a:p>
          <a:p>
            <a:r>
              <a:rPr lang="en-US" dirty="0" smtClean="0"/>
              <a:t>For bridges where the deck follows the suspenders, see </a:t>
            </a:r>
            <a:r>
              <a:rPr lang="en-US" dirty="0" smtClean="0">
                <a:hlinkClick r:id="rId5" tooltip="Simple suspension bridge"/>
              </a:rPr>
              <a:t>simple suspension bridge</a:t>
            </a:r>
            <a:r>
              <a:rPr lang="en-US" dirty="0" smtClean="0"/>
              <a:t>.</a:t>
            </a:r>
          </a:p>
          <a:p>
            <a:r>
              <a:rPr lang="en-US" dirty="0" smtClean="0"/>
              <a:t>The earliest suspension bridges were ropes slung across a chasm, with a deck possibly at the same level or hung below the ropes so that the rope has a </a:t>
            </a:r>
            <a:r>
              <a:rPr lang="en-US" dirty="0" err="1" smtClean="0">
                <a:hlinkClick r:id="rId9" tooltip="Catenary"/>
              </a:rPr>
              <a:t>catenary</a:t>
            </a:r>
            <a:r>
              <a:rPr lang="en-US" dirty="0" smtClean="0"/>
              <a:t> shape.</a:t>
            </a:r>
          </a:p>
          <a:p>
            <a:r>
              <a:rPr lang="en-US" dirty="0" smtClean="0"/>
              <a:t>Drawing of the </a:t>
            </a:r>
            <a:r>
              <a:rPr lang="en-US" dirty="0" err="1" smtClean="0"/>
              <a:t>Chakzam</a:t>
            </a:r>
            <a:r>
              <a:rPr lang="en-US" dirty="0" smtClean="0"/>
              <a:t> bridge south of Lhasa, constructed in 1430, with cables suspended between towers, and vertical suspender cables carrying the weight of a planked footway below.</a:t>
            </a:r>
          </a:p>
          <a:p>
            <a:r>
              <a:rPr lang="en-US" dirty="0" smtClean="0"/>
              <a:t>Detail of "View of the Chain Bridge invented by James Finley Esq." (1810), wood engraving, </a:t>
            </a:r>
            <a:r>
              <a:rPr lang="en-US" dirty="0" smtClean="0">
                <a:hlinkClick r:id="rId10" tooltip="William Strickland (architect)"/>
              </a:rPr>
              <a:t>William Strickland</a:t>
            </a:r>
            <a:r>
              <a:rPr lang="en-US" dirty="0" smtClean="0"/>
              <a:t>, delineator. Although not specifically identified, this is likely the </a:t>
            </a:r>
            <a:r>
              <a:rPr lang="en-US" dirty="0" smtClean="0">
                <a:hlinkClick r:id="rId11" tooltip="Chain Bridge at Falls of Schuylkill"/>
              </a:rPr>
              <a:t>Chain Bridge at Falls of Schuylkill</a:t>
            </a:r>
            <a:r>
              <a:rPr lang="en-US" dirty="0" smtClean="0"/>
              <a:t> (1808).</a:t>
            </a:r>
          </a:p>
          <a:p>
            <a:endParaRPr lang="en-US" b="1" dirty="0" smtClean="0"/>
          </a:p>
          <a:p>
            <a:r>
              <a:rPr lang="en-US" b="1" dirty="0" smtClean="0"/>
              <a:t>Early precursor</a:t>
            </a:r>
          </a:p>
          <a:p>
            <a:r>
              <a:rPr lang="en-US" dirty="0" smtClean="0"/>
              <a:t>The </a:t>
            </a:r>
            <a:r>
              <a:rPr lang="en-US" dirty="0" smtClean="0">
                <a:hlinkClick r:id="rId12" tooltip="Tibetan people"/>
              </a:rPr>
              <a:t>Tibetan</a:t>
            </a:r>
            <a:r>
              <a:rPr lang="en-US" dirty="0" smtClean="0"/>
              <a:t> saint and bridge-builder </a:t>
            </a:r>
            <a:r>
              <a:rPr lang="en-US" dirty="0" err="1" smtClean="0">
                <a:hlinkClick r:id="rId13" tooltip="Thangtong Gyalpo"/>
              </a:rPr>
              <a:t>Thangtong</a:t>
            </a:r>
            <a:r>
              <a:rPr lang="en-US" dirty="0" smtClean="0">
                <a:hlinkClick r:id="rId13" tooltip="Thangtong Gyalpo"/>
              </a:rPr>
              <a:t> </a:t>
            </a:r>
            <a:r>
              <a:rPr lang="en-US" dirty="0" err="1" smtClean="0">
                <a:hlinkClick r:id="rId13" tooltip="Thangtong Gyalpo"/>
              </a:rPr>
              <a:t>Gyalpo</a:t>
            </a:r>
            <a:r>
              <a:rPr lang="en-US" dirty="0" smtClean="0"/>
              <a:t> originated the use of </a:t>
            </a:r>
            <a:r>
              <a:rPr lang="en-US" dirty="0" smtClean="0">
                <a:hlinkClick r:id="rId14" tooltip="Wrought iron"/>
              </a:rPr>
              <a:t>iron</a:t>
            </a:r>
            <a:r>
              <a:rPr lang="en-US" dirty="0" smtClean="0"/>
              <a:t> chains in his version of primitive suspension bridges. In 1433, </a:t>
            </a:r>
            <a:r>
              <a:rPr lang="en-US" dirty="0" err="1" smtClean="0"/>
              <a:t>Gyalpo</a:t>
            </a:r>
            <a:r>
              <a:rPr lang="en-US" dirty="0" smtClean="0"/>
              <a:t> built eight bridges in eastern </a:t>
            </a:r>
            <a:r>
              <a:rPr lang="en-US" dirty="0" smtClean="0">
                <a:hlinkClick r:id="rId15" tooltip="Bhutan"/>
              </a:rPr>
              <a:t>Bhutan</a:t>
            </a:r>
            <a:r>
              <a:rPr lang="en-US" dirty="0" smtClean="0"/>
              <a:t>. The only surviving chain-linked bridge of </a:t>
            </a:r>
            <a:r>
              <a:rPr lang="en-US" dirty="0" err="1" smtClean="0"/>
              <a:t>Gyalpo's</a:t>
            </a:r>
            <a:r>
              <a:rPr lang="en-US" dirty="0" smtClean="0"/>
              <a:t> was the </a:t>
            </a:r>
            <a:r>
              <a:rPr lang="en-US" dirty="0" err="1" smtClean="0"/>
              <a:t>Thangtong</a:t>
            </a:r>
            <a:r>
              <a:rPr lang="en-US" dirty="0" smtClean="0"/>
              <a:t> </a:t>
            </a:r>
            <a:r>
              <a:rPr lang="en-US" dirty="0" err="1" smtClean="0"/>
              <a:t>Gyalpo</a:t>
            </a:r>
            <a:r>
              <a:rPr lang="en-US" dirty="0" smtClean="0"/>
              <a:t> Bridge in </a:t>
            </a:r>
            <a:r>
              <a:rPr lang="en-US" dirty="0" err="1" smtClean="0">
                <a:hlinkClick r:id="rId16" tooltip="Duksum"/>
              </a:rPr>
              <a:t>Duksum</a:t>
            </a:r>
            <a:r>
              <a:rPr lang="en-US" dirty="0" smtClean="0"/>
              <a:t> </a:t>
            </a:r>
            <a:r>
              <a:rPr lang="en-US" dirty="0" err="1" smtClean="0"/>
              <a:t>enroute</a:t>
            </a:r>
            <a:r>
              <a:rPr lang="en-US" dirty="0" smtClean="0"/>
              <a:t> to </a:t>
            </a:r>
            <a:r>
              <a:rPr lang="en-US" dirty="0" err="1" smtClean="0">
                <a:hlinkClick r:id="rId17" tooltip="Trashi Yangtse"/>
              </a:rPr>
              <a:t>Trashi</a:t>
            </a:r>
            <a:r>
              <a:rPr lang="en-US" dirty="0" smtClean="0">
                <a:hlinkClick r:id="rId17" tooltip="Trashi Yangtse"/>
              </a:rPr>
              <a:t> </a:t>
            </a:r>
            <a:r>
              <a:rPr lang="en-US" dirty="0" err="1" smtClean="0">
                <a:hlinkClick r:id="rId17" tooltip="Trashi Yangtse"/>
              </a:rPr>
              <a:t>Yangtse</a:t>
            </a:r>
            <a:r>
              <a:rPr lang="en-US" dirty="0" smtClean="0"/>
              <a:t>, which was finally washed away in 2004.</a:t>
            </a:r>
            <a:r>
              <a:rPr lang="en-US" baseline="30000" dirty="0" smtClean="0">
                <a:hlinkClick r:id="rId18"/>
              </a:rPr>
              <a:t>[3]</a:t>
            </a:r>
            <a:r>
              <a:rPr lang="en-US" dirty="0" smtClean="0"/>
              <a:t> </a:t>
            </a:r>
            <a:r>
              <a:rPr lang="en-US" dirty="0" err="1" smtClean="0"/>
              <a:t>Gyalpo's</a:t>
            </a:r>
            <a:r>
              <a:rPr lang="en-US" dirty="0" smtClean="0"/>
              <a:t> iron chain bridges did not include a </a:t>
            </a:r>
            <a:r>
              <a:rPr lang="en-US" dirty="0" smtClean="0">
                <a:hlinkClick r:id="rId19" tooltip="Suspended deck bridge"/>
              </a:rPr>
              <a:t>suspended deck bridge</a:t>
            </a:r>
            <a:r>
              <a:rPr lang="en-US" dirty="0" smtClean="0"/>
              <a:t> which is the standard on all modern suspension bridges today. Instead, both the railing and the walking layer of </a:t>
            </a:r>
            <a:r>
              <a:rPr lang="en-US" dirty="0" err="1" smtClean="0"/>
              <a:t>Gyalpo's</a:t>
            </a:r>
            <a:r>
              <a:rPr lang="en-US" dirty="0" smtClean="0"/>
              <a:t> bridges used wires. The stress points that carried the screed were reinforced by the iron chains. Before the use of iron chains it is thought that </a:t>
            </a:r>
            <a:r>
              <a:rPr lang="en-US" dirty="0" err="1" smtClean="0"/>
              <a:t>Gyalpo</a:t>
            </a:r>
            <a:r>
              <a:rPr lang="en-US" dirty="0" smtClean="0"/>
              <a:t> used ropes from twisted willows or yak skins.</a:t>
            </a:r>
            <a:r>
              <a:rPr lang="en-US" baseline="30000" dirty="0" smtClean="0">
                <a:hlinkClick r:id="rId20"/>
              </a:rPr>
              <a:t>[4]</a:t>
            </a:r>
            <a:endParaRPr lang="en-US" dirty="0" smtClean="0"/>
          </a:p>
          <a:p>
            <a:endParaRPr lang="en-US" b="1" dirty="0" smtClean="0"/>
          </a:p>
          <a:p>
            <a:r>
              <a:rPr lang="en-US" b="1" dirty="0" smtClean="0"/>
              <a:t>First suspension bridges</a:t>
            </a:r>
          </a:p>
          <a:p>
            <a:r>
              <a:rPr lang="en-US" dirty="0" smtClean="0"/>
              <a:t>The first design for a bridge resembling the modern suspension bridge is attributed to </a:t>
            </a:r>
            <a:r>
              <a:rPr lang="en-US" dirty="0" err="1" smtClean="0">
                <a:hlinkClick r:id="rId21" tooltip="Fausto Veranzio"/>
              </a:rPr>
              <a:t>Fausto</a:t>
            </a:r>
            <a:r>
              <a:rPr lang="en-US" dirty="0" smtClean="0">
                <a:hlinkClick r:id="rId21" tooltip="Fausto Veranzio"/>
              </a:rPr>
              <a:t> </a:t>
            </a:r>
            <a:r>
              <a:rPr lang="en-US" dirty="0" err="1" smtClean="0">
                <a:hlinkClick r:id="rId21" tooltip="Fausto Veranzio"/>
              </a:rPr>
              <a:t>Veranzio</a:t>
            </a:r>
            <a:r>
              <a:rPr lang="en-US" dirty="0" smtClean="0"/>
              <a:t>, whose 1595 book </a:t>
            </a:r>
            <a:r>
              <a:rPr lang="en-US" i="1" dirty="0" smtClean="0"/>
              <a:t>“</a:t>
            </a:r>
            <a:r>
              <a:rPr lang="en-US" i="1" dirty="0" err="1" smtClean="0"/>
              <a:t>Machinae</a:t>
            </a:r>
            <a:r>
              <a:rPr lang="en-US" i="1" dirty="0" smtClean="0"/>
              <a:t> Novae”</a:t>
            </a:r>
            <a:r>
              <a:rPr lang="en-US" dirty="0" smtClean="0"/>
              <a:t> included drawings both for a timber and rope suspension bridge, and a hybrid suspension and </a:t>
            </a:r>
            <a:r>
              <a:rPr lang="en-US" dirty="0" smtClean="0">
                <a:hlinkClick r:id="rId22" tooltip="Cable-stayed bridge"/>
              </a:rPr>
              <a:t>cable-stayed bridge</a:t>
            </a:r>
            <a:r>
              <a:rPr lang="en-US" dirty="0" smtClean="0"/>
              <a:t> using iron chains (see gallery below).</a:t>
            </a:r>
          </a:p>
          <a:p>
            <a:r>
              <a:rPr lang="en-US" dirty="0" smtClean="0"/>
              <a:t>However, the first suspension bridge actually built was by American engineer and inventor </a:t>
            </a:r>
            <a:r>
              <a:rPr lang="en-US" dirty="0" smtClean="0">
                <a:hlinkClick r:id="rId23" tooltip="James Finley (engineer)"/>
              </a:rPr>
              <a:t>James Finley</a:t>
            </a:r>
            <a:r>
              <a:rPr lang="en-US" dirty="0" smtClean="0"/>
              <a:t> at Jacob’s Creek, in </a:t>
            </a:r>
            <a:r>
              <a:rPr lang="en-US" dirty="0" smtClean="0">
                <a:hlinkClick r:id="rId24" tooltip="Westmoreland County, Pennsylvania"/>
              </a:rPr>
              <a:t>Westmoreland County, Pennsylvania</a:t>
            </a:r>
            <a:r>
              <a:rPr lang="en-US" dirty="0" smtClean="0"/>
              <a:t>, in 1801.</a:t>
            </a:r>
            <a:r>
              <a:rPr lang="en-US" baseline="30000" dirty="0" smtClean="0">
                <a:hlinkClick r:id="rId25"/>
              </a:rPr>
              <a:t>[5]</a:t>
            </a:r>
            <a:r>
              <a:rPr lang="en-US" dirty="0" smtClean="0"/>
              <a:t> Finley's bridge was the first to incorporate all of the necessary components of a suspension bridge, including a suspended deck bridge which hung by trusses. In 1808, Finley had patented the suspension bridge and by 1810, he published his design in a New York journal entitled </a:t>
            </a:r>
            <a:r>
              <a:rPr lang="en-US" i="1" dirty="0" smtClean="0"/>
              <a:t>The Port Folio</a:t>
            </a:r>
            <a:r>
              <a:rPr lang="en-US" dirty="0" smtClean="0"/>
              <a:t>.</a:t>
            </a:r>
            <a:r>
              <a:rPr lang="en-US" baseline="30000" dirty="0" smtClean="0">
                <a:hlinkClick r:id="rId26"/>
              </a:rPr>
              <a:t>[6]</a:t>
            </a:r>
            <a:endParaRPr lang="en-US" dirty="0" smtClean="0"/>
          </a:p>
          <a:p>
            <a:r>
              <a:rPr lang="en-US" dirty="0" smtClean="0"/>
              <a:t>Early British chain bridges included the </a:t>
            </a:r>
            <a:r>
              <a:rPr lang="en-US" dirty="0" err="1" smtClean="0">
                <a:hlinkClick r:id="rId27" tooltip="Dryburgh Abbey Bridge"/>
              </a:rPr>
              <a:t>Dryburgh</a:t>
            </a:r>
            <a:r>
              <a:rPr lang="en-US" dirty="0" smtClean="0">
                <a:hlinkClick r:id="rId27" tooltip="Dryburgh Abbey Bridge"/>
              </a:rPr>
              <a:t> Abbey Bridge</a:t>
            </a:r>
            <a:r>
              <a:rPr lang="en-US" dirty="0" smtClean="0"/>
              <a:t> (1817) and 137 m </a:t>
            </a:r>
            <a:r>
              <a:rPr lang="en-US" dirty="0" smtClean="0">
                <a:hlinkClick r:id="rId28" tooltip="Union Bridge (Tweed)"/>
              </a:rPr>
              <a:t>Union Bridge</a:t>
            </a:r>
            <a:r>
              <a:rPr lang="en-US" dirty="0" smtClean="0"/>
              <a:t> (1820), with spans rapidly increasing to 176 m with the </a:t>
            </a:r>
            <a:r>
              <a:rPr lang="en-US" dirty="0" err="1" smtClean="0">
                <a:hlinkClick r:id="rId29" tooltip="Menai Suspension Bridge"/>
              </a:rPr>
              <a:t>Menai</a:t>
            </a:r>
            <a:r>
              <a:rPr lang="en-US" dirty="0" smtClean="0">
                <a:hlinkClick r:id="rId29" tooltip="Menai Suspension Bridge"/>
              </a:rPr>
              <a:t> Suspension Bridge</a:t>
            </a:r>
            <a:r>
              <a:rPr lang="en-US" dirty="0" smtClean="0"/>
              <a:t> (1826). The </a:t>
            </a:r>
            <a:r>
              <a:rPr lang="en-US" dirty="0" smtClean="0">
                <a:hlinkClick r:id="rId30" tooltip="Clifton Suspension Bridge"/>
              </a:rPr>
              <a:t>Clifton Suspension Bridge</a:t>
            </a:r>
            <a:r>
              <a:rPr lang="en-US" dirty="0" smtClean="0"/>
              <a:t> shown above (designed in 1831, completed in 1864 with a 214 m central span) is one of the longest of the parabolic arc chain type.</a:t>
            </a:r>
          </a:p>
          <a:p>
            <a:endParaRPr lang="en-US" b="1" dirty="0" smtClean="0"/>
          </a:p>
          <a:p>
            <a:r>
              <a:rPr lang="en-US" b="1" dirty="0" smtClean="0"/>
              <a:t>Wire-cable</a:t>
            </a:r>
          </a:p>
          <a:p>
            <a:r>
              <a:rPr lang="en-US" dirty="0" smtClean="0"/>
              <a:t>The first wire-cable suspension bridge was the </a:t>
            </a:r>
            <a:r>
              <a:rPr lang="en-US" dirty="0" smtClean="0">
                <a:hlinkClick r:id="rId31" tooltip="Footbridge at Falls of Schuylkill"/>
              </a:rPr>
              <a:t>Footbridge at Falls of Schuylkill</a:t>
            </a:r>
            <a:r>
              <a:rPr lang="en-US" dirty="0" smtClean="0"/>
              <a:t> (1816), a modest and temporary structure built following the collapse of James Finley's </a:t>
            </a:r>
            <a:r>
              <a:rPr lang="en-US" dirty="0" smtClean="0">
                <a:hlinkClick r:id="rId11" tooltip="Chain Bridge at Falls of Schuylkill"/>
              </a:rPr>
              <a:t>Chain Bridge at Falls of Schuylkill</a:t>
            </a:r>
            <a:r>
              <a:rPr lang="en-US" dirty="0" smtClean="0"/>
              <a:t> (1808), shown above. The footbridge's span was 124 m, although its deck was only 0.45 m wide.</a:t>
            </a:r>
          </a:p>
          <a:p>
            <a:r>
              <a:rPr lang="en-US" dirty="0" smtClean="0">
                <a:hlinkClick r:id="rId32" tooltip="Spring Garden Street Bridge"/>
              </a:rPr>
              <a:t>Wire Bridge at Fairmount</a:t>
            </a:r>
            <a:r>
              <a:rPr lang="en-US" dirty="0" smtClean="0"/>
              <a:t> (1842, replaced 1874).</a:t>
            </a:r>
          </a:p>
          <a:p>
            <a:r>
              <a:rPr lang="en-US" dirty="0" smtClean="0"/>
              <a:t>Development of wire-cable suspension bridges dates to the temporary simple suspension bridge at </a:t>
            </a:r>
            <a:r>
              <a:rPr lang="en-US" dirty="0" err="1" smtClean="0">
                <a:hlinkClick r:id="rId33" tooltip="Annonay"/>
              </a:rPr>
              <a:t>Annonay</a:t>
            </a:r>
            <a:r>
              <a:rPr lang="en-US" dirty="0" smtClean="0"/>
              <a:t> built by </a:t>
            </a:r>
            <a:r>
              <a:rPr lang="en-US" dirty="0" smtClean="0">
                <a:hlinkClick r:id="rId34" tooltip="Marc Seguin"/>
              </a:rPr>
              <a:t>Marc Seguin</a:t>
            </a:r>
            <a:r>
              <a:rPr lang="en-US" dirty="0" smtClean="0"/>
              <a:t> and his brothers in 1822. It spanned only 18 m.</a:t>
            </a:r>
            <a:r>
              <a:rPr lang="en-US" baseline="30000" dirty="0" smtClean="0">
                <a:hlinkClick r:id="rId35"/>
              </a:rPr>
              <a:t>[7]</a:t>
            </a:r>
            <a:r>
              <a:rPr lang="en-US" dirty="0" smtClean="0"/>
              <a:t> The first permanent wire cable suspension bridge was </a:t>
            </a:r>
            <a:r>
              <a:rPr lang="en-US" dirty="0" smtClean="0">
                <a:hlinkClick r:id="rId36" tooltip="Guillaume Henri Dufour"/>
              </a:rPr>
              <a:t>Guillaume Henri </a:t>
            </a:r>
            <a:r>
              <a:rPr lang="en-US" dirty="0" err="1" smtClean="0">
                <a:hlinkClick r:id="rId36" tooltip="Guillaume Henri Dufour"/>
              </a:rPr>
              <a:t>Dufour</a:t>
            </a:r>
            <a:r>
              <a:rPr lang="en-US" dirty="0" err="1" smtClean="0"/>
              <a:t>’s</a:t>
            </a:r>
            <a:r>
              <a:rPr lang="en-US" dirty="0" smtClean="0"/>
              <a:t> Saint Antoine Bridge in </a:t>
            </a:r>
            <a:r>
              <a:rPr lang="en-US" dirty="0" smtClean="0">
                <a:hlinkClick r:id="rId37" tooltip="Geneva"/>
              </a:rPr>
              <a:t>Geneva</a:t>
            </a:r>
            <a:r>
              <a:rPr lang="en-US" dirty="0" smtClean="0"/>
              <a:t> of 1823, with two 40 m spans.</a:t>
            </a:r>
            <a:r>
              <a:rPr lang="en-US" baseline="30000" dirty="0" smtClean="0">
                <a:hlinkClick r:id="rId35"/>
              </a:rPr>
              <a:t>[7]</a:t>
            </a:r>
            <a:r>
              <a:rPr lang="en-US" dirty="0" smtClean="0"/>
              <a:t> The first with cables assembled in mid-air in the modern method was </a:t>
            </a:r>
            <a:r>
              <a:rPr lang="en-US" dirty="0" smtClean="0">
                <a:hlinkClick r:id="rId38" tooltip="Joseph Chaley"/>
              </a:rPr>
              <a:t>Joseph </a:t>
            </a:r>
            <a:r>
              <a:rPr lang="en-US" dirty="0" err="1" smtClean="0">
                <a:hlinkClick r:id="rId38" tooltip="Joseph Chaley"/>
              </a:rPr>
              <a:t>Chaley</a:t>
            </a:r>
            <a:r>
              <a:rPr lang="en-US" dirty="0" err="1" smtClean="0"/>
              <a:t>’s</a:t>
            </a:r>
            <a:r>
              <a:rPr lang="en-US" dirty="0" smtClean="0"/>
              <a:t> Grand Pont </a:t>
            </a:r>
            <a:r>
              <a:rPr lang="en-US" dirty="0" err="1" smtClean="0"/>
              <a:t>Suspendu</a:t>
            </a:r>
            <a:r>
              <a:rPr lang="en-US" dirty="0" smtClean="0"/>
              <a:t> in </a:t>
            </a:r>
            <a:r>
              <a:rPr lang="en-US" dirty="0" smtClean="0">
                <a:hlinkClick r:id="rId39" tooltip="Fribourg"/>
              </a:rPr>
              <a:t>Fribourg</a:t>
            </a:r>
            <a:r>
              <a:rPr lang="en-US" dirty="0" smtClean="0"/>
              <a:t>, in 1834.</a:t>
            </a:r>
            <a:r>
              <a:rPr lang="en-US" baseline="30000" dirty="0" smtClean="0">
                <a:hlinkClick r:id="rId35"/>
              </a:rPr>
              <a:t>[7]</a:t>
            </a:r>
            <a:endParaRPr lang="en-US" dirty="0" smtClean="0"/>
          </a:p>
          <a:p>
            <a:r>
              <a:rPr lang="en-US" dirty="0" smtClean="0"/>
              <a:t>In the United States, the first major wire-cable suspension bridge was the </a:t>
            </a:r>
            <a:r>
              <a:rPr lang="en-US" dirty="0" smtClean="0">
                <a:hlinkClick r:id="rId32" tooltip="Spring Garden Street Bridge"/>
              </a:rPr>
              <a:t>Wire Bridge at Fairmount</a:t>
            </a:r>
            <a:r>
              <a:rPr lang="en-US" dirty="0" smtClean="0"/>
              <a:t> in Philadelphia, Pennsylvania. Designed by </a:t>
            </a:r>
            <a:r>
              <a:rPr lang="en-US" dirty="0" smtClean="0">
                <a:hlinkClick r:id="rId40" tooltip="Charles Ellet, Jr."/>
              </a:rPr>
              <a:t>Charles Ellet, Jr.</a:t>
            </a:r>
            <a:r>
              <a:rPr lang="en-US" dirty="0" smtClean="0"/>
              <a:t> and completed in 1842, it had a span of 109 m. Ellet's </a:t>
            </a:r>
            <a:r>
              <a:rPr lang="en-US" dirty="0" smtClean="0">
                <a:hlinkClick r:id="rId41" tooltip="Niagara Falls Suspension Bridge"/>
              </a:rPr>
              <a:t>Niagara Falls Suspension Bridge</a:t>
            </a:r>
            <a:r>
              <a:rPr lang="en-US" dirty="0" smtClean="0"/>
              <a:t> (1847–48) was abandoned before completion, and used as </a:t>
            </a:r>
            <a:r>
              <a:rPr lang="en-US" dirty="0" smtClean="0">
                <a:hlinkClick r:id="rId42" tooltip="Scaffolding"/>
              </a:rPr>
              <a:t>scaffolding</a:t>
            </a:r>
            <a:r>
              <a:rPr lang="en-US" dirty="0" smtClean="0"/>
              <a:t> for </a:t>
            </a:r>
            <a:r>
              <a:rPr lang="en-US" dirty="0" smtClean="0">
                <a:hlinkClick r:id="rId43" tooltip="John A. Roebling"/>
              </a:rPr>
              <a:t>John A. Roebling</a:t>
            </a:r>
            <a:r>
              <a:rPr lang="en-US" dirty="0" smtClean="0"/>
              <a:t>'s </a:t>
            </a:r>
            <a:r>
              <a:rPr lang="en-US" dirty="0" smtClean="0">
                <a:hlinkClick r:id="rId44" tooltip="Bridge"/>
              </a:rPr>
              <a:t>double </a:t>
            </a:r>
            <a:r>
              <a:rPr lang="en-US" dirty="0" err="1" smtClean="0">
                <a:hlinkClick r:id="rId44" tooltip="Bridge"/>
              </a:rPr>
              <a:t>decker</a:t>
            </a:r>
            <a:r>
              <a:rPr lang="en-US" dirty="0" smtClean="0"/>
              <a:t> railroad and carriage bridge (1855).</a:t>
            </a:r>
          </a:p>
          <a:p>
            <a:r>
              <a:rPr lang="en-US" dirty="0" smtClean="0"/>
              <a:t>The </a:t>
            </a:r>
            <a:r>
              <a:rPr lang="en-US" dirty="0" smtClean="0">
                <a:hlinkClick r:id="rId45" tooltip="Otto Beit Bridge"/>
              </a:rPr>
              <a:t>Otto </a:t>
            </a:r>
            <a:r>
              <a:rPr lang="en-US" dirty="0" err="1" smtClean="0">
                <a:hlinkClick r:id="rId45" tooltip="Otto Beit Bridge"/>
              </a:rPr>
              <a:t>Beit</a:t>
            </a:r>
            <a:r>
              <a:rPr lang="en-US" dirty="0" smtClean="0">
                <a:hlinkClick r:id="rId45" tooltip="Otto Beit Bridge"/>
              </a:rPr>
              <a:t> Bridge</a:t>
            </a:r>
            <a:r>
              <a:rPr lang="en-US" dirty="0" smtClean="0"/>
              <a:t> (1938–39) was the first modern suspension bridge outside the United States built with parallel wire cables.</a:t>
            </a:r>
            <a:r>
              <a:rPr lang="en-US" baseline="30000" dirty="0" smtClean="0">
                <a:hlinkClick r:id="rId46"/>
              </a:rPr>
              <a:t>[8]</a:t>
            </a:r>
            <a:endParaRPr lang="en-US" dirty="0" smtClean="0"/>
          </a:p>
          <a:p>
            <a:endParaRPr lang="en-US" b="1" dirty="0" smtClean="0"/>
          </a:p>
          <a:p>
            <a:r>
              <a:rPr lang="en-US" b="1" dirty="0" smtClean="0"/>
              <a:t>Structural analysis</a:t>
            </a:r>
          </a:p>
          <a:p>
            <a:r>
              <a:rPr lang="en-US" dirty="0" smtClean="0"/>
              <a:t>The main </a:t>
            </a:r>
            <a:r>
              <a:rPr lang="en-US" dirty="0" smtClean="0">
                <a:hlinkClick r:id="rId47" tooltip="Force (physics)"/>
              </a:rPr>
              <a:t>forces</a:t>
            </a:r>
            <a:r>
              <a:rPr lang="en-US" dirty="0" smtClean="0"/>
              <a:t> in a suspension bridge of any type are </a:t>
            </a:r>
            <a:r>
              <a:rPr lang="en-US" dirty="0" smtClean="0">
                <a:hlinkClick r:id="rId48" tooltip="Tension (mechanics)"/>
              </a:rPr>
              <a:t>tension</a:t>
            </a:r>
            <a:r>
              <a:rPr lang="en-US" dirty="0" smtClean="0"/>
              <a:t> in the cables and </a:t>
            </a:r>
            <a:r>
              <a:rPr lang="en-US" dirty="0" smtClean="0">
                <a:hlinkClick r:id="rId49" tooltip="Compression (physical)"/>
              </a:rPr>
              <a:t>compression</a:t>
            </a:r>
            <a:r>
              <a:rPr lang="en-US" dirty="0" smtClean="0"/>
              <a:t> in the pillars. Since almost all the force on the pillars is vertically downwards and they are also stabilized by the main cables, the </a:t>
            </a:r>
            <a:r>
              <a:rPr lang="en-US" dirty="0" smtClean="0">
                <a:hlinkClick r:id="rId50" tooltip="Column"/>
              </a:rPr>
              <a:t>pillars</a:t>
            </a:r>
            <a:r>
              <a:rPr lang="en-US" dirty="0" smtClean="0"/>
              <a:t> can be made quite slender, as on the </a:t>
            </a:r>
            <a:r>
              <a:rPr lang="en-US" dirty="0" smtClean="0">
                <a:hlinkClick r:id="rId51" tooltip="Severn Bridge"/>
              </a:rPr>
              <a:t>Severn Bridge</a:t>
            </a:r>
            <a:r>
              <a:rPr lang="en-US" dirty="0" smtClean="0"/>
              <a:t>, on the Wales-England border.</a:t>
            </a:r>
          </a:p>
          <a:p>
            <a:r>
              <a:rPr lang="en-US" dirty="0" smtClean="0"/>
              <a:t>The slender lines of the </a:t>
            </a:r>
            <a:r>
              <a:rPr lang="en-US" dirty="0" smtClean="0">
                <a:hlinkClick r:id="rId51" tooltip="Severn Bridge"/>
              </a:rPr>
              <a:t>Severn Bridge</a:t>
            </a:r>
            <a:r>
              <a:rPr lang="en-US" dirty="0" smtClean="0"/>
              <a:t> </a:t>
            </a:r>
          </a:p>
          <a:p>
            <a:r>
              <a:rPr lang="en-US" dirty="0" smtClean="0"/>
              <a:t>In a suspended deck bridge, cables suspended via towers hold up the road deck. The weight is transferred by the cables to the towers, which in turn transfer the weight to the ground.</a:t>
            </a:r>
          </a:p>
          <a:p>
            <a:r>
              <a:rPr lang="en-US" dirty="0" smtClean="0"/>
              <a:t>Assuming a negligible weight as compared to the weight of the deck and vehicles being supported, the main cables of a suspension bridge will form a </a:t>
            </a:r>
            <a:r>
              <a:rPr lang="en-US" dirty="0" smtClean="0">
                <a:hlinkClick r:id="rId52" tooltip="Parabola"/>
              </a:rPr>
              <a:t>parabola</a:t>
            </a:r>
            <a:r>
              <a:rPr lang="en-US" dirty="0" smtClean="0"/>
              <a:t> (very similar to a </a:t>
            </a:r>
            <a:r>
              <a:rPr lang="en-US" dirty="0" err="1" smtClean="0">
                <a:hlinkClick r:id="rId9" tooltip="Catenary"/>
              </a:rPr>
              <a:t>catenary</a:t>
            </a:r>
            <a:r>
              <a:rPr lang="en-US" dirty="0" smtClean="0"/>
              <a:t>, the form the unloaded cables take before the deck is added). One can see the shape from the constant increase of the gradient of the cable with linear (deck) distance, this increase in gradient at each connection with the deck providing a net upward support force. Combined with the relatively simple constraints placed upon the actual deck, this makes the suspension bridge much simpler to design and analyze than a </a:t>
            </a:r>
            <a:r>
              <a:rPr lang="en-US" dirty="0" smtClean="0">
                <a:hlinkClick r:id="rId22" tooltip="Cable-stayed bridge"/>
              </a:rPr>
              <a:t>cable-stayed bridge</a:t>
            </a:r>
            <a:r>
              <a:rPr lang="en-US" dirty="0" smtClean="0"/>
              <a:t>, where the deck is in compression.</a:t>
            </a:r>
          </a:p>
          <a:p>
            <a:endParaRPr lang="en-US" b="1" dirty="0" smtClean="0"/>
          </a:p>
          <a:p>
            <a:r>
              <a:rPr lang="en-US" b="1" dirty="0" smtClean="0"/>
              <a:t>Advantages over other bridge types</a:t>
            </a:r>
          </a:p>
          <a:p>
            <a:r>
              <a:rPr lang="en-US" dirty="0" smtClean="0"/>
              <a:t>A suspension bridge can be made out of simple materials such as wood and common wire rope.</a:t>
            </a:r>
          </a:p>
          <a:p>
            <a:r>
              <a:rPr lang="en-US" dirty="0" smtClean="0"/>
              <a:t>Longer main spans are achievable than with any other type of bridge</a:t>
            </a:r>
          </a:p>
          <a:p>
            <a:r>
              <a:rPr lang="en-US" dirty="0" smtClean="0"/>
              <a:t>Less material may be required than other bridge types, even at spans they can achieve, leading to a reduced construction cost</a:t>
            </a:r>
          </a:p>
          <a:p>
            <a:r>
              <a:rPr lang="en-US" dirty="0" smtClean="0"/>
              <a:t>Except for installation of the initial temporary cables, little or no access from below is required during construction, for example allowing a waterway to remain open while the bridge is built above</a:t>
            </a:r>
          </a:p>
          <a:p>
            <a:r>
              <a:rPr lang="en-US" dirty="0" smtClean="0"/>
              <a:t>May be better to withstand </a:t>
            </a:r>
            <a:r>
              <a:rPr lang="en-US" dirty="0" smtClean="0">
                <a:hlinkClick r:id="rId53" tooltip="Earthquake"/>
              </a:rPr>
              <a:t>earthquake</a:t>
            </a:r>
            <a:r>
              <a:rPr lang="en-US" dirty="0" smtClean="0"/>
              <a:t> movements than heavier and more rigid bridges</a:t>
            </a:r>
          </a:p>
          <a:p>
            <a:endParaRPr lang="en-US" b="1" dirty="0" smtClean="0"/>
          </a:p>
          <a:p>
            <a:r>
              <a:rPr lang="en-US" b="1" dirty="0" smtClean="0"/>
              <a:t>Disadvantages compared with other bridge types</a:t>
            </a:r>
          </a:p>
          <a:p>
            <a:r>
              <a:rPr lang="en-US" dirty="0" smtClean="0"/>
              <a:t>Considerable stiffness or aerodynamic profiling may be required to prevent the bridge deck vibrating under high winds</a:t>
            </a:r>
          </a:p>
          <a:p>
            <a:r>
              <a:rPr lang="en-US" dirty="0" smtClean="0"/>
              <a:t>The relatively low deck stiffness compared to other (non-suspension) types of bridges makes it more difficult to carry </a:t>
            </a:r>
            <a:r>
              <a:rPr lang="en-US" dirty="0" smtClean="0">
                <a:hlinkClick r:id="rId54" tooltip="Passenger rail terminology"/>
              </a:rPr>
              <a:t>heavy rail</a:t>
            </a:r>
            <a:r>
              <a:rPr lang="en-US" dirty="0" smtClean="0"/>
              <a:t> traffic where high concentrated live loads occur</a:t>
            </a:r>
          </a:p>
          <a:p>
            <a:r>
              <a:rPr lang="en-US" dirty="0" smtClean="0"/>
              <a:t>Some access below may be required during construction, to lift the initial cables or to lift deck units. This access can often be avoided in </a:t>
            </a:r>
            <a:r>
              <a:rPr lang="en-US" dirty="0" smtClean="0">
                <a:hlinkClick r:id="rId22" tooltip="Cable-stayed bridge"/>
              </a:rPr>
              <a:t>cable-stayed bridge</a:t>
            </a:r>
            <a:r>
              <a:rPr lang="en-US" dirty="0" smtClean="0"/>
              <a:t> construction</a:t>
            </a:r>
          </a:p>
          <a:p>
            <a:endParaRPr lang="en-US" b="1" dirty="0" smtClean="0"/>
          </a:p>
          <a:p>
            <a:r>
              <a:rPr lang="en-US" b="1" dirty="0" err="1" smtClean="0"/>
              <a:t>Underspanned</a:t>
            </a:r>
            <a:r>
              <a:rPr lang="en-US" b="1" dirty="0" smtClean="0"/>
              <a:t> suspension bridge</a:t>
            </a:r>
          </a:p>
          <a:p>
            <a:r>
              <a:rPr lang="en-US" dirty="0" err="1" smtClean="0"/>
              <a:t>Micklewood</a:t>
            </a:r>
            <a:r>
              <a:rPr lang="en-US" dirty="0" smtClean="0"/>
              <a:t> Bridge as illustrated by Charles </a:t>
            </a:r>
            <a:r>
              <a:rPr lang="en-US" dirty="0" err="1" smtClean="0"/>
              <a:t>Drewry</a:t>
            </a:r>
            <a:r>
              <a:rPr lang="en-US" dirty="0" smtClean="0"/>
              <a:t>, 1832</a:t>
            </a:r>
          </a:p>
          <a:p>
            <a:r>
              <a:rPr lang="en-US" dirty="0" err="1" smtClean="0">
                <a:hlinkClick r:id="rId55" tooltip="Eyebar"/>
              </a:rPr>
              <a:t>Eyebar</a:t>
            </a:r>
            <a:r>
              <a:rPr lang="en-US" dirty="0" smtClean="0"/>
              <a:t> chain cables of </a:t>
            </a:r>
            <a:r>
              <a:rPr lang="en-US" dirty="0" smtClean="0">
                <a:hlinkClick r:id="rId30" tooltip="Clifton Suspension Bridge"/>
              </a:rPr>
              <a:t>Clifton Suspension Bridge</a:t>
            </a:r>
            <a:endParaRPr lang="en-US" dirty="0" smtClean="0"/>
          </a:p>
          <a:p>
            <a:r>
              <a:rPr lang="en-US" dirty="0" smtClean="0"/>
              <a:t>Wire strand cables of </a:t>
            </a:r>
            <a:r>
              <a:rPr lang="en-US" dirty="0" smtClean="0">
                <a:hlinkClick r:id="rId56" tooltip="Golden Gate Bridge"/>
              </a:rPr>
              <a:t>Golden Gate Bridge</a:t>
            </a:r>
            <a:endParaRPr lang="en-US" dirty="0" smtClean="0"/>
          </a:p>
          <a:p>
            <a:r>
              <a:rPr lang="en-US" dirty="0" smtClean="0"/>
              <a:t>The </a:t>
            </a:r>
            <a:r>
              <a:rPr lang="en-US" dirty="0" err="1" smtClean="0">
                <a:hlinkClick r:id="rId57" tooltip="Yichang Bridge"/>
              </a:rPr>
              <a:t>Yichang</a:t>
            </a:r>
            <a:r>
              <a:rPr lang="en-US" dirty="0" smtClean="0">
                <a:hlinkClick r:id="rId57" tooltip="Yichang Bridge"/>
              </a:rPr>
              <a:t> Bridge</a:t>
            </a:r>
            <a:r>
              <a:rPr lang="en-US" dirty="0" smtClean="0"/>
              <a:t>, a plate deck suspension bridge, over the </a:t>
            </a:r>
            <a:r>
              <a:rPr lang="en-US" dirty="0" smtClean="0">
                <a:hlinkClick r:id="rId58" tooltip="Yangtze River"/>
              </a:rPr>
              <a:t>Yangtze River</a:t>
            </a:r>
            <a:r>
              <a:rPr lang="en-US" dirty="0" smtClean="0"/>
              <a:t> in </a:t>
            </a:r>
            <a:r>
              <a:rPr lang="en-US" dirty="0" smtClean="0">
                <a:hlinkClick r:id="rId59" tooltip="China"/>
              </a:rPr>
              <a:t>China</a:t>
            </a:r>
            <a:endParaRPr lang="en-US" dirty="0" smtClean="0"/>
          </a:p>
          <a:p>
            <a:r>
              <a:rPr lang="en-US" dirty="0" smtClean="0"/>
              <a:t>In an </a:t>
            </a:r>
            <a:r>
              <a:rPr lang="en-US" dirty="0" err="1" smtClean="0"/>
              <a:t>underspanned</a:t>
            </a:r>
            <a:r>
              <a:rPr lang="en-US" dirty="0" smtClean="0"/>
              <a:t> suspension bridge, the main cables hang entirely below the bridge deck, but are still anchored into the ground in a similar way to the conventional type. Very few bridges of this nature have been built, as the deck is inherently less stable than when suspended below the cables. Examples include the Pont des </a:t>
            </a:r>
            <a:r>
              <a:rPr lang="en-US" dirty="0" err="1" smtClean="0"/>
              <a:t>Bergues</a:t>
            </a:r>
            <a:r>
              <a:rPr lang="en-US" dirty="0" smtClean="0"/>
              <a:t> of 1834 designed by </a:t>
            </a:r>
            <a:r>
              <a:rPr lang="en-US" dirty="0" smtClean="0">
                <a:hlinkClick r:id="rId36" tooltip="Guillaume Henri Dufour"/>
              </a:rPr>
              <a:t>Guillaume Henri </a:t>
            </a:r>
            <a:r>
              <a:rPr lang="en-US" dirty="0" err="1" smtClean="0">
                <a:hlinkClick r:id="rId36" tooltip="Guillaume Henri Dufour"/>
              </a:rPr>
              <a:t>Dufour</a:t>
            </a:r>
            <a:r>
              <a:rPr lang="en-US" dirty="0" smtClean="0"/>
              <a:t>;</a:t>
            </a:r>
            <a:r>
              <a:rPr lang="en-US" baseline="30000" dirty="0" smtClean="0">
                <a:hlinkClick r:id="rId35"/>
              </a:rPr>
              <a:t>[7]</a:t>
            </a:r>
            <a:r>
              <a:rPr lang="en-US" dirty="0" smtClean="0"/>
              <a:t> James Smith’s </a:t>
            </a:r>
            <a:r>
              <a:rPr lang="en-US" dirty="0" err="1" smtClean="0"/>
              <a:t>Micklewood</a:t>
            </a:r>
            <a:r>
              <a:rPr lang="en-US" dirty="0" smtClean="0"/>
              <a:t> Bridge;</a:t>
            </a:r>
            <a:r>
              <a:rPr lang="en-US" baseline="30000" dirty="0" smtClean="0">
                <a:hlinkClick r:id="rId60"/>
              </a:rPr>
              <a:t>[9]</a:t>
            </a:r>
            <a:r>
              <a:rPr lang="en-US" dirty="0" smtClean="0"/>
              <a:t> and a proposal by </a:t>
            </a:r>
            <a:r>
              <a:rPr lang="en-US" dirty="0" smtClean="0">
                <a:hlinkClick r:id="rId61" tooltip="Robert Stevenson (civil engineer)"/>
              </a:rPr>
              <a:t>Robert Stevenson</a:t>
            </a:r>
            <a:r>
              <a:rPr lang="en-US" dirty="0" smtClean="0"/>
              <a:t> for a bridge over the River Almond near </a:t>
            </a:r>
            <a:r>
              <a:rPr lang="en-US" dirty="0" smtClean="0">
                <a:hlinkClick r:id="rId62" tooltip="Edinburgh"/>
              </a:rPr>
              <a:t>Edinburgh</a:t>
            </a:r>
            <a:r>
              <a:rPr lang="en-US" dirty="0" smtClean="0"/>
              <a:t>.</a:t>
            </a:r>
            <a:r>
              <a:rPr lang="en-US" baseline="30000" dirty="0" smtClean="0">
                <a:hlinkClick r:id="rId60"/>
              </a:rPr>
              <a:t>[9]</a:t>
            </a:r>
            <a:endParaRPr lang="en-US" dirty="0" smtClean="0"/>
          </a:p>
          <a:p>
            <a:r>
              <a:rPr lang="en-US" dirty="0" smtClean="0">
                <a:hlinkClick r:id="rId63" tooltip="Roebling's Delaware Aqueduct"/>
              </a:rPr>
              <a:t>Roebling's Delaware Aqueduct</a:t>
            </a:r>
            <a:r>
              <a:rPr lang="en-US" dirty="0" smtClean="0"/>
              <a:t> (begun 1847) consists of three sections supported by cables. The timber structure essentially hides the cables; and from a quick view, it is not immediately apparent that it is even a suspension bridge.</a:t>
            </a:r>
          </a:p>
          <a:p>
            <a:endParaRPr lang="en-US" b="1" dirty="0" smtClean="0"/>
          </a:p>
          <a:p>
            <a:r>
              <a:rPr lang="en-US" b="1" dirty="0" smtClean="0"/>
              <a:t>Suspension cable types</a:t>
            </a:r>
          </a:p>
          <a:p>
            <a:r>
              <a:rPr lang="en-US" dirty="0" smtClean="0"/>
              <a:t>The main suspension cable in older bridges was often made from chain or linked bars, but modern bridge cables are made from multiple strands of wire. This contributes greater redundancy; a few flawed strands in the hundreds used pose very little threat, whereas a single bad link or </a:t>
            </a:r>
            <a:r>
              <a:rPr lang="en-US" dirty="0" err="1" smtClean="0">
                <a:hlinkClick r:id="rId55" tooltip="Eyebar"/>
              </a:rPr>
              <a:t>eyebar</a:t>
            </a:r>
            <a:r>
              <a:rPr lang="en-US" dirty="0" smtClean="0"/>
              <a:t> can cause failure of the entire bridge. (The failure of a single </a:t>
            </a:r>
            <a:r>
              <a:rPr lang="en-US" dirty="0" err="1" smtClean="0"/>
              <a:t>eyebar</a:t>
            </a:r>
            <a:r>
              <a:rPr lang="en-US" dirty="0" smtClean="0"/>
              <a:t> was found to be the cause of the collapse of the </a:t>
            </a:r>
            <a:r>
              <a:rPr lang="en-US" dirty="0" smtClean="0">
                <a:hlinkClick r:id="rId64" tooltip="Silver Bridge"/>
              </a:rPr>
              <a:t>Silver Bridge</a:t>
            </a:r>
            <a:r>
              <a:rPr lang="en-US" dirty="0" smtClean="0"/>
              <a:t> over the </a:t>
            </a:r>
            <a:r>
              <a:rPr lang="en-US" dirty="0" smtClean="0">
                <a:hlinkClick r:id="rId65" tooltip="Ohio River"/>
              </a:rPr>
              <a:t>Ohio River</a:t>
            </a:r>
            <a:r>
              <a:rPr lang="en-US" dirty="0" smtClean="0"/>
              <a:t>). Another reason is that as spans increased, engineers were unable to lift larger chains into position, whereas wire strand cables can be largely prepared in mid-air from a temporary walkway.</a:t>
            </a:r>
          </a:p>
          <a:p>
            <a:endParaRPr lang="en-US" b="1" dirty="0" smtClean="0"/>
          </a:p>
          <a:p>
            <a:r>
              <a:rPr lang="en-US" b="1" dirty="0" smtClean="0"/>
              <a:t>Deck structure types</a:t>
            </a:r>
          </a:p>
          <a:p>
            <a:r>
              <a:rPr lang="en-US" dirty="0" smtClean="0"/>
              <a:t>Most suspension bridges have open truss structures to support the roadbed, particularly owing to the unfavorable effects of using plate girders, discovered from the </a:t>
            </a:r>
            <a:r>
              <a:rPr lang="en-US" dirty="0" smtClean="0">
                <a:hlinkClick r:id="rId66" tooltip="Tacoma Narrows Bridge (1940)"/>
              </a:rPr>
              <a:t>Tacoma Narrows Bridge (1940)</a:t>
            </a:r>
            <a:r>
              <a:rPr lang="en-US" dirty="0" smtClean="0"/>
              <a:t> bridge collapse. Recent developments in bridge aerodynamics have allowed the re-introduction of plate structures. In the picture of the </a:t>
            </a:r>
            <a:r>
              <a:rPr lang="en-US" dirty="0" err="1" smtClean="0">
                <a:hlinkClick r:id="rId57" tooltip="Yichang Bridge"/>
              </a:rPr>
              <a:t>Yichang</a:t>
            </a:r>
            <a:r>
              <a:rPr lang="en-US" dirty="0" smtClean="0">
                <a:hlinkClick r:id="rId57" tooltip="Yichang Bridge"/>
              </a:rPr>
              <a:t> Bridge</a:t>
            </a:r>
            <a:r>
              <a:rPr lang="en-US" dirty="0" smtClean="0"/>
              <a:t>, note the very sharp entry edge and sloping </a:t>
            </a:r>
            <a:r>
              <a:rPr lang="en-US" dirty="0" err="1" smtClean="0"/>
              <a:t>undergirders</a:t>
            </a:r>
            <a:r>
              <a:rPr lang="en-US" dirty="0" smtClean="0"/>
              <a:t> in the suspension bridge shown. This enables this type of construction to be used without the danger of vortex shedding and consequent </a:t>
            </a:r>
            <a:r>
              <a:rPr lang="en-US" dirty="0" err="1" smtClean="0"/>
              <a:t>aeroelastic</a:t>
            </a:r>
            <a:r>
              <a:rPr lang="en-US" dirty="0" smtClean="0"/>
              <a:t> effects, such as those that destroyed the original Tacoma Narrows bridge.</a:t>
            </a:r>
          </a:p>
          <a:p>
            <a:endParaRPr lang="en-US" b="1" dirty="0" smtClean="0"/>
          </a:p>
          <a:p>
            <a:r>
              <a:rPr lang="en-US" b="1" dirty="0" smtClean="0"/>
              <a:t>Forces acting on suspension bridges</a:t>
            </a:r>
          </a:p>
          <a:p>
            <a:r>
              <a:rPr lang="en-US" dirty="0" smtClean="0"/>
              <a:t>Three kinds of forces operate on any bridge: the dead load, the live load, and the dynamic load. Dead load refers to the weight of the bridge itself. Like any other structure, a bridge has a tendency to collapse simply because of the gravitational forces acting on the materials of which the bridge is made. Live load refers to traffic that moves across the bridge as well as normal environmental factors such as changes in temperature, precipitation, and winds. Dynamic load refers to environmental factors that go beyond normal weather conditions, factors such as sudden gusts of wind and earthquakes. All three factors must be taken into consideration when building a bridge.</a:t>
            </a:r>
          </a:p>
          <a:p>
            <a:endParaRPr lang="en-US" b="1" dirty="0" smtClean="0"/>
          </a:p>
          <a:p>
            <a:r>
              <a:rPr lang="en-US" b="1" dirty="0" smtClean="0"/>
              <a:t>Use other than road and rail</a:t>
            </a:r>
          </a:p>
          <a:p>
            <a:r>
              <a:rPr lang="en-US" dirty="0" smtClean="0"/>
              <a:t>Cable-suspended footbridge at </a:t>
            </a:r>
            <a:r>
              <a:rPr lang="en-US" dirty="0" smtClean="0">
                <a:hlinkClick r:id="rId67" tooltip="Dallas-Fort Worth International Airport"/>
              </a:rPr>
              <a:t>Dallas Fort Worth Airport</a:t>
            </a:r>
            <a:r>
              <a:rPr lang="en-US" dirty="0" smtClean="0"/>
              <a:t> Terminal D</a:t>
            </a:r>
          </a:p>
          <a:p>
            <a:r>
              <a:rPr lang="en-US" dirty="0" smtClean="0"/>
              <a:t>The principles of suspension used on the large scale may also appear in contexts less dramatic than road or rail bridges. Light cable suspension may prove less expensive and seem more elegant for a footbridge than strong girder supports. Where such a bridge spans a gap between two buildings, there is no need to construct special towers, as the buildings can anchor the cables. Cable suspension may also be augmented by the inherent stiffness of a structure that has much in common with a </a:t>
            </a:r>
            <a:r>
              <a:rPr lang="en-US" dirty="0" smtClean="0">
                <a:hlinkClick r:id="rId68" tooltip="Tubular bridge"/>
              </a:rPr>
              <a:t>tubular bridge</a:t>
            </a:r>
            <a:r>
              <a:rPr lang="en-US" dirty="0" smtClean="0"/>
              <a:t>.</a:t>
            </a:r>
          </a:p>
          <a:p>
            <a:endParaRPr lang="en-US" b="1" dirty="0" smtClean="0"/>
          </a:p>
          <a:p>
            <a:r>
              <a:rPr lang="en-US" b="1" dirty="0" smtClean="0"/>
              <a:t>Construction sequence (wire strand cable type)</a:t>
            </a:r>
          </a:p>
          <a:p>
            <a:r>
              <a:rPr lang="en-US" dirty="0" smtClean="0"/>
              <a:t>New </a:t>
            </a:r>
            <a:r>
              <a:rPr lang="en-US" dirty="0" smtClean="0">
                <a:hlinkClick r:id="rId69" tooltip="Little Belt"/>
              </a:rPr>
              <a:t>Little Belt</a:t>
            </a:r>
            <a:r>
              <a:rPr lang="en-US" dirty="0" smtClean="0"/>
              <a:t> suspension bridge, 1970 </a:t>
            </a:r>
            <a:r>
              <a:rPr lang="en-US" dirty="0" smtClean="0">
                <a:hlinkClick r:id="rId70" tooltip="Denmark"/>
              </a:rPr>
              <a:t>Denmark</a:t>
            </a:r>
            <a:endParaRPr lang="en-US" dirty="0" smtClean="0"/>
          </a:p>
          <a:p>
            <a:r>
              <a:rPr lang="en-US" dirty="0" smtClean="0"/>
              <a:t>One of the main cable saddles atop the Golden Gate Bridge.</a:t>
            </a:r>
          </a:p>
          <a:p>
            <a:r>
              <a:rPr lang="en-US" dirty="0" smtClean="0">
                <a:hlinkClick r:id="rId71" tooltip="Manhattan Bridge"/>
              </a:rPr>
              <a:t>Manhattan Bridge</a:t>
            </a:r>
            <a:r>
              <a:rPr lang="en-US" dirty="0" smtClean="0"/>
              <a:t> in </a:t>
            </a:r>
            <a:r>
              <a:rPr lang="en-US" dirty="0" smtClean="0">
                <a:hlinkClick r:id="rId72" tooltip="New York City"/>
              </a:rPr>
              <a:t>New York City</a:t>
            </a:r>
            <a:r>
              <a:rPr lang="en-US" dirty="0" smtClean="0"/>
              <a:t> with deck under construction from the towers outward.</a:t>
            </a:r>
          </a:p>
          <a:p>
            <a:r>
              <a:rPr lang="en-US" dirty="0" smtClean="0"/>
              <a:t>Suspender cables and suspender cable band on the Golden Gate Bridge in San Francisco. Main cable diameter is 36 inches, and suspender cable diameter is 3</a:t>
            </a:r>
            <a:r>
              <a:rPr lang="en-US" baseline="30000" dirty="0" smtClean="0"/>
              <a:t>1</a:t>
            </a:r>
            <a:r>
              <a:rPr lang="en-US" dirty="0" smtClean="0"/>
              <a:t>⁄</a:t>
            </a:r>
            <a:r>
              <a:rPr lang="en-US" baseline="-25000" dirty="0" smtClean="0"/>
              <a:t>2</a:t>
            </a:r>
            <a:r>
              <a:rPr lang="en-US" dirty="0" smtClean="0"/>
              <a:t> inches.</a:t>
            </a:r>
          </a:p>
          <a:p>
            <a:r>
              <a:rPr lang="en-US" dirty="0" smtClean="0">
                <a:hlinkClick r:id="rId73" tooltip="Lions' Gate Bridge"/>
              </a:rPr>
              <a:t>Lions' Gate Bridge</a:t>
            </a:r>
            <a:r>
              <a:rPr lang="en-US" dirty="0" smtClean="0"/>
              <a:t> with deck under construction from the span's center</a:t>
            </a:r>
          </a:p>
          <a:p>
            <a:r>
              <a:rPr lang="en-US" dirty="0" smtClean="0"/>
              <a:t>Typical suspension bridges are constructed using a sequence generally described as follows. Depending on length and size, construction may take anywhere between a year and a half (construction on the original Tacoma Narrows Bridge took only 19 months) to as many as a decade (the Akashi-</a:t>
            </a:r>
            <a:r>
              <a:rPr lang="en-US" dirty="0" err="1" smtClean="0"/>
              <a:t>Kaikyō</a:t>
            </a:r>
            <a:r>
              <a:rPr lang="en-US" dirty="0" smtClean="0"/>
              <a:t> Bridge's construction began in May 1986 and was opened in May, 1998 - a total of twelve years).</a:t>
            </a:r>
          </a:p>
          <a:p>
            <a:r>
              <a:rPr lang="en-US" dirty="0" smtClean="0"/>
              <a:t>Where the towers are founded on underwater piers, </a:t>
            </a:r>
            <a:r>
              <a:rPr lang="en-US" i="1" dirty="0" smtClean="0">
                <a:hlinkClick r:id="rId74" tooltip="Caisson (engineering)"/>
              </a:rPr>
              <a:t>caissons</a:t>
            </a:r>
            <a:r>
              <a:rPr lang="en-US" dirty="0" smtClean="0"/>
              <a:t> are sunk and any soft bottom is excavated for a foundation. If the </a:t>
            </a:r>
            <a:r>
              <a:rPr lang="en-US" dirty="0" smtClean="0">
                <a:hlinkClick r:id="rId75" tooltip="Bedrock"/>
              </a:rPr>
              <a:t>bedrock</a:t>
            </a:r>
            <a:r>
              <a:rPr lang="en-US" dirty="0" smtClean="0"/>
              <a:t> is too deep to be exposed by excavation or the sinking of a caisson, pilings are driven to the bedrock or into overlying hard soil, or a large concrete pad to distribute the weight over less resistant soil may be constructed, first preparing the surface with a bed of compacted gravel. (Such a pad footing can also accommodate the movements of an </a:t>
            </a:r>
            <a:r>
              <a:rPr lang="en-US" dirty="0" smtClean="0">
                <a:hlinkClick r:id="rId76" tooltip="Active fault"/>
              </a:rPr>
              <a:t>active fault</a:t>
            </a:r>
            <a:r>
              <a:rPr lang="en-US" dirty="0" smtClean="0"/>
              <a:t>, and this has been implemented on the foundations of the </a:t>
            </a:r>
            <a:r>
              <a:rPr lang="en-US" dirty="0" smtClean="0">
                <a:hlinkClick r:id="rId22" tooltip="Cable-stayed bridge"/>
              </a:rPr>
              <a:t>cable-stayed</a:t>
            </a:r>
            <a:r>
              <a:rPr lang="en-US" dirty="0" smtClean="0"/>
              <a:t> </a:t>
            </a:r>
            <a:r>
              <a:rPr lang="en-US" dirty="0" smtClean="0">
                <a:hlinkClick r:id="rId77" tooltip="Rio-Antirio bridge"/>
              </a:rPr>
              <a:t>Rio-</a:t>
            </a:r>
            <a:r>
              <a:rPr lang="en-US" dirty="0" err="1" smtClean="0">
                <a:hlinkClick r:id="rId77" tooltip="Rio-Antirio bridge"/>
              </a:rPr>
              <a:t>Antirio</a:t>
            </a:r>
            <a:r>
              <a:rPr lang="en-US" dirty="0" smtClean="0">
                <a:hlinkClick r:id="rId77" tooltip="Rio-Antirio bridge"/>
              </a:rPr>
              <a:t> bridge</a:t>
            </a:r>
            <a:r>
              <a:rPr lang="en-US" dirty="0" smtClean="0"/>
              <a:t>. The piers are then extended above water level, where they are capped with pedestal bases for the towers.</a:t>
            </a:r>
          </a:p>
          <a:p>
            <a:r>
              <a:rPr lang="en-US" dirty="0" smtClean="0"/>
              <a:t>Where the towers are founded on dry land, deep foundation excavation or pilings are used.</a:t>
            </a:r>
          </a:p>
          <a:p>
            <a:r>
              <a:rPr lang="en-US" dirty="0" smtClean="0"/>
              <a:t>From the tower foundation, towers of single or multiple columns are erected using high-strength reinforced concrete, stonework, or steel. Concrete is used most frequently in modern suspension bridge construction due to the high cost of steel.</a:t>
            </a:r>
          </a:p>
          <a:p>
            <a:r>
              <a:rPr lang="en-US" dirty="0" smtClean="0"/>
              <a:t>Large devices called </a:t>
            </a:r>
            <a:r>
              <a:rPr lang="en-US" i="1" dirty="0" smtClean="0"/>
              <a:t>saddles</a:t>
            </a:r>
            <a:r>
              <a:rPr lang="en-US" dirty="0" smtClean="0"/>
              <a:t>, which will carry the main suspension cables, are positioned atop the towers. Typically of cast steel, they can also be manufactured using riveted forms, and are equipped with rollers to allow the main cables to shift under construction and normal loads.</a:t>
            </a:r>
          </a:p>
          <a:p>
            <a:r>
              <a:rPr lang="en-US" i="1" dirty="0" smtClean="0"/>
              <a:t>Anchorages</a:t>
            </a:r>
            <a:r>
              <a:rPr lang="en-US" dirty="0" smtClean="0"/>
              <a:t> are constructed, usually in tandem with the towers, to resist the tension of the cables and form as the main anchor system for the entire structure. These are usually anchored in good quality rock, but may consist of massive reinforced concrete deadweights within an excavation. The anchorage structure will have multiple protruding open </a:t>
            </a:r>
            <a:r>
              <a:rPr lang="en-US" i="1" dirty="0" smtClean="0"/>
              <a:t>eyebolts</a:t>
            </a:r>
            <a:r>
              <a:rPr lang="en-US" dirty="0" smtClean="0"/>
              <a:t> enclosed within a secure space.</a:t>
            </a:r>
          </a:p>
          <a:p>
            <a:r>
              <a:rPr lang="en-US" dirty="0" smtClean="0"/>
              <a:t>Temporary suspended walkways, called </a:t>
            </a:r>
            <a:r>
              <a:rPr lang="en-US" i="1" dirty="0" smtClean="0"/>
              <a:t>catwalks</a:t>
            </a:r>
            <a:r>
              <a:rPr lang="en-US" dirty="0" smtClean="0"/>
              <a:t>, are then erected using a set of guide wires hoisted into place via winches positioned atop the towers. These catwalks follow the curve set by bridge designers for the main cables, in a path mathematically described as a </a:t>
            </a:r>
            <a:r>
              <a:rPr lang="en-US" dirty="0" err="1" smtClean="0">
                <a:hlinkClick r:id="rId9" tooltip="Catenary"/>
              </a:rPr>
              <a:t>catenary</a:t>
            </a:r>
            <a:r>
              <a:rPr lang="en-US" dirty="0" smtClean="0"/>
              <a:t> arc. Typical catwalks are usually between eight and ten feet wide, and are constructed using wire grate and wood slats.</a:t>
            </a:r>
          </a:p>
          <a:p>
            <a:r>
              <a:rPr lang="en-US" dirty="0" smtClean="0"/>
              <a:t>Gantries are placed upon the catwalks, which will support the main cable spinning reels. Then, cables attached to winches are installed, and in turn, the main cable spinning devices are installed.</a:t>
            </a:r>
          </a:p>
          <a:p>
            <a:r>
              <a:rPr lang="en-US" dirty="0" smtClean="0"/>
              <a:t>High strength wire (typically 4 or 6 gauge galvanized steel wire), is pulled in a loop by pulleys on the traveler, with one end affixed at an anchorage. When the traveler reaches the opposite anchorage the loop is placed over an open anchor </a:t>
            </a:r>
            <a:r>
              <a:rPr lang="en-US" dirty="0" err="1" smtClean="0">
                <a:hlinkClick r:id="rId55" tooltip="Eyebar"/>
              </a:rPr>
              <a:t>eyebar</a:t>
            </a:r>
            <a:r>
              <a:rPr lang="en-US" dirty="0" smtClean="0"/>
              <a:t>. Along the catwalk, workers also pull the cable wires to their desired tension. This continues until a bundle, called a "cable strand" is completed, and temporarily bundled using stainless steel wire. This process is repeated until the final cable strand is completed. Workers then remove the individual wraps on the cable strands (during the spinning process, the shape of the main cable closely resembles a hexagon), and then the entire cable is then compressed by a traveling hydraulic press into a closely packed cylinder and tightly wrapped with additional wire to form the final circular cross section. The wire used in suspension bridge construction is a galvanized steel wire that has been coated with corrosion inhibitors.</a:t>
            </a:r>
          </a:p>
          <a:p>
            <a:r>
              <a:rPr lang="en-US" dirty="0" smtClean="0"/>
              <a:t>At specific points along the main cable (each being the exact distance horizontally in relation to the next) devices called "cable bands" are installed to carry steel wire ropes called </a:t>
            </a:r>
            <a:r>
              <a:rPr lang="en-US" i="1" dirty="0" smtClean="0"/>
              <a:t>Suspender cables.</a:t>
            </a:r>
            <a:r>
              <a:rPr lang="en-US" dirty="0" smtClean="0"/>
              <a:t> Each suspender cable is engineered and cut to precise lengths, and are looped over the cable bands. In some bridges, where the towers are close to or on the shore, the suspender cables may be applied only to the central span. Early suspender cables were fitted with zinc jewels and a set of steel washers, which formed the support for the deck. Modern suspender cables carry a shackle-type fitting.</a:t>
            </a:r>
          </a:p>
          <a:p>
            <a:r>
              <a:rPr lang="en-US" dirty="0" smtClean="0"/>
              <a:t>Special lifting hoists attached to the suspenders or from the main cables are used to lift prefabricated sections of bridge deck to the proper level, provided that the local conditions allow the sections to be carried below the bridge by barge or other means. Otherwise, a traveling </a:t>
            </a:r>
            <a:r>
              <a:rPr lang="en-US" dirty="0" smtClean="0">
                <a:hlinkClick r:id="rId78" tooltip="Cantilever"/>
              </a:rPr>
              <a:t>cantilever</a:t>
            </a:r>
            <a:r>
              <a:rPr lang="en-US" dirty="0" smtClean="0"/>
              <a:t> derrick may be used to extend the deck one section at a time starting from the towers and working outward. If the addition of the deck structure extends from the towers the finished portions of the deck will pitch upward rather sharply, as there is no downward force in the center of the span. Upon completion of the deck the added load will pull the main cables into an arc mathematically described as a </a:t>
            </a:r>
            <a:r>
              <a:rPr lang="en-US" dirty="0" smtClean="0">
                <a:hlinkClick r:id="rId52" tooltip="Parabola"/>
              </a:rPr>
              <a:t>parabola</a:t>
            </a:r>
            <a:r>
              <a:rPr lang="en-US" dirty="0" smtClean="0"/>
              <a:t>, while the arc of the deck will be as the designer intended — usually a gentle upward arc for added clearance if over a shipping channel, or flat in other cases such as a span over a canyon. Arched suspension spans also give the structure more rigidity and strength.</a:t>
            </a:r>
          </a:p>
          <a:p>
            <a:r>
              <a:rPr lang="en-US" dirty="0" smtClean="0"/>
              <a:t>With completion of the primary structure various details such as lighting, handrails, finish painting and paving are installed or completed.</a:t>
            </a:r>
          </a:p>
          <a:p>
            <a:endParaRPr lang="en-US" b="1" dirty="0" smtClean="0"/>
          </a:p>
          <a:p>
            <a:r>
              <a:rPr lang="en-US" b="1" dirty="0" smtClean="0"/>
              <a:t>The longest suspension bridge spans in the world</a:t>
            </a:r>
          </a:p>
          <a:p>
            <a:r>
              <a:rPr lang="en-US" dirty="0" smtClean="0"/>
              <a:t>The </a:t>
            </a:r>
            <a:r>
              <a:rPr lang="en-US" dirty="0" smtClean="0">
                <a:hlinkClick r:id="rId79" tooltip="Akashi-Kaikyo Bridge"/>
              </a:rPr>
              <a:t>Akashi-</a:t>
            </a:r>
            <a:r>
              <a:rPr lang="en-US" dirty="0" err="1" smtClean="0">
                <a:hlinkClick r:id="rId79" tooltip="Akashi-Kaikyo Bridge"/>
              </a:rPr>
              <a:t>Kaikyo</a:t>
            </a:r>
            <a:r>
              <a:rPr lang="en-US" dirty="0" smtClean="0">
                <a:hlinkClick r:id="rId79" tooltip="Akashi-Kaikyo Bridge"/>
              </a:rPr>
              <a:t> Bridge</a:t>
            </a:r>
            <a:r>
              <a:rPr lang="en-US" dirty="0" smtClean="0"/>
              <a:t>, world's longest </a:t>
            </a:r>
            <a:r>
              <a:rPr lang="en-US" dirty="0" err="1" smtClean="0"/>
              <a:t>mainspan</a:t>
            </a:r>
            <a:r>
              <a:rPr lang="en-US" dirty="0" smtClean="0"/>
              <a:t>.</a:t>
            </a:r>
          </a:p>
          <a:p>
            <a:r>
              <a:rPr lang="en-US" dirty="0" smtClean="0"/>
              <a:t>Main article: </a:t>
            </a:r>
            <a:r>
              <a:rPr lang="en-US" dirty="0" smtClean="0">
                <a:hlinkClick r:id="rId80" tooltip="List of longest suspension bridge spans"/>
              </a:rPr>
              <a:t>List of longest suspension bridge spans</a:t>
            </a:r>
            <a:endParaRPr lang="en-US" dirty="0" smtClean="0"/>
          </a:p>
          <a:p>
            <a:r>
              <a:rPr lang="en-US" dirty="0" smtClean="0"/>
              <a:t>Suspension bridges are typically ranked by the length of their main span. These are the ten bridges with the longest spans, followed by the length of the span and the year the bridge opened for traffic:</a:t>
            </a:r>
          </a:p>
          <a:p>
            <a:r>
              <a:rPr lang="en-US" dirty="0" smtClean="0">
                <a:hlinkClick r:id="rId81" tooltip="Akashi Kaikyō Bridge"/>
              </a:rPr>
              <a:t>Akashi </a:t>
            </a:r>
            <a:r>
              <a:rPr lang="en-US" dirty="0" err="1" smtClean="0">
                <a:hlinkClick r:id="rId81" tooltip="Akashi Kaikyō Bridge"/>
              </a:rPr>
              <a:t>Kaikyō</a:t>
            </a:r>
            <a:r>
              <a:rPr lang="en-US" dirty="0" smtClean="0">
                <a:hlinkClick r:id="rId81" tooltip="Akashi Kaikyō Bridge"/>
              </a:rPr>
              <a:t> Bridge</a:t>
            </a:r>
            <a:r>
              <a:rPr lang="en-US" dirty="0" smtClean="0"/>
              <a:t> (</a:t>
            </a:r>
            <a:r>
              <a:rPr lang="en-US" dirty="0" smtClean="0">
                <a:hlinkClick r:id="rId82" tooltip="Japan"/>
              </a:rPr>
              <a:t>Japan</a:t>
            </a:r>
            <a:r>
              <a:rPr lang="en-US" dirty="0" smtClean="0"/>
              <a:t>), 1991 m — 1998</a:t>
            </a:r>
          </a:p>
          <a:p>
            <a:r>
              <a:rPr lang="en-US" dirty="0" err="1" smtClean="0">
                <a:hlinkClick r:id="rId83" tooltip="Xihoumen Bridge"/>
              </a:rPr>
              <a:t>Xihoumen</a:t>
            </a:r>
            <a:r>
              <a:rPr lang="en-US" dirty="0" smtClean="0">
                <a:hlinkClick r:id="rId83" tooltip="Xihoumen Bridge"/>
              </a:rPr>
              <a:t> Bridge</a:t>
            </a:r>
            <a:r>
              <a:rPr lang="en-US" dirty="0" smtClean="0"/>
              <a:t> (</a:t>
            </a:r>
            <a:r>
              <a:rPr lang="en-US" dirty="0" smtClean="0">
                <a:hlinkClick r:id="rId59" tooltip="China"/>
              </a:rPr>
              <a:t>China</a:t>
            </a:r>
            <a:r>
              <a:rPr lang="en-US" dirty="0" smtClean="0"/>
              <a:t>), 1650 m — 2009</a:t>
            </a:r>
          </a:p>
          <a:p>
            <a:r>
              <a:rPr lang="en-US" dirty="0" smtClean="0">
                <a:hlinkClick r:id="rId84" tooltip="Great Belt Bridge"/>
              </a:rPr>
              <a:t>Great Belt Bridge</a:t>
            </a:r>
            <a:r>
              <a:rPr lang="en-US" dirty="0" smtClean="0"/>
              <a:t> (</a:t>
            </a:r>
            <a:r>
              <a:rPr lang="en-US" dirty="0" smtClean="0">
                <a:hlinkClick r:id="rId70" tooltip="Denmark"/>
              </a:rPr>
              <a:t>Denmark</a:t>
            </a:r>
            <a:r>
              <a:rPr lang="en-US" dirty="0" smtClean="0"/>
              <a:t>), 1624 m — 1998</a:t>
            </a:r>
          </a:p>
          <a:p>
            <a:r>
              <a:rPr lang="en-US" dirty="0" err="1" smtClean="0">
                <a:hlinkClick r:id="rId85" tooltip="Runyang Bridge"/>
              </a:rPr>
              <a:t>Runyang</a:t>
            </a:r>
            <a:r>
              <a:rPr lang="en-US" dirty="0" smtClean="0">
                <a:hlinkClick r:id="rId85" tooltip="Runyang Bridge"/>
              </a:rPr>
              <a:t> Bridge</a:t>
            </a:r>
            <a:r>
              <a:rPr lang="en-US" dirty="0" smtClean="0"/>
              <a:t> (China), 1490 m — 2005</a:t>
            </a:r>
          </a:p>
          <a:p>
            <a:r>
              <a:rPr lang="en-US" dirty="0" smtClean="0">
                <a:hlinkClick r:id="rId86" tooltip="Humber Bridge"/>
              </a:rPr>
              <a:t>Humber Bridge</a:t>
            </a:r>
            <a:r>
              <a:rPr lang="en-US" dirty="0" smtClean="0"/>
              <a:t> (England, </a:t>
            </a:r>
            <a:r>
              <a:rPr lang="en-US" dirty="0" smtClean="0">
                <a:hlinkClick r:id="rId87" tooltip="United Kingdom"/>
              </a:rPr>
              <a:t>United Kingdom</a:t>
            </a:r>
            <a:r>
              <a:rPr lang="en-US" dirty="0" smtClean="0"/>
              <a:t>), 1410 m — 1981. (The longest span from 1981 until 1998.)</a:t>
            </a:r>
          </a:p>
          <a:p>
            <a:r>
              <a:rPr lang="en-US" dirty="0" err="1" smtClean="0">
                <a:hlinkClick r:id="rId88" tooltip="Jiangyin Suspension Bridge"/>
              </a:rPr>
              <a:t>Jiangyin</a:t>
            </a:r>
            <a:r>
              <a:rPr lang="en-US" dirty="0" smtClean="0">
                <a:hlinkClick r:id="rId88" tooltip="Jiangyin Suspension Bridge"/>
              </a:rPr>
              <a:t> Suspension Bridge</a:t>
            </a:r>
            <a:r>
              <a:rPr lang="en-US" dirty="0" smtClean="0"/>
              <a:t> (China), 1385 m — 1997</a:t>
            </a:r>
          </a:p>
          <a:p>
            <a:r>
              <a:rPr lang="en-US" dirty="0" err="1" smtClean="0">
                <a:hlinkClick r:id="rId89" tooltip="Tsing Ma Bridge"/>
              </a:rPr>
              <a:t>Tsing</a:t>
            </a:r>
            <a:r>
              <a:rPr lang="en-US" dirty="0" smtClean="0">
                <a:hlinkClick r:id="rId89" tooltip="Tsing Ma Bridge"/>
              </a:rPr>
              <a:t> Ma Bridge</a:t>
            </a:r>
            <a:r>
              <a:rPr lang="en-US" dirty="0" smtClean="0"/>
              <a:t> (</a:t>
            </a:r>
            <a:r>
              <a:rPr lang="en-US" dirty="0" smtClean="0">
                <a:hlinkClick r:id="rId90" tooltip="Hong Kong"/>
              </a:rPr>
              <a:t>Hong Kong</a:t>
            </a:r>
            <a:r>
              <a:rPr lang="en-US" dirty="0" smtClean="0"/>
              <a:t>, China), 1377 m — 1997 (longest span with both road and metro)</a:t>
            </a:r>
          </a:p>
          <a:p>
            <a:r>
              <a:rPr lang="en-US" dirty="0" smtClean="0">
                <a:hlinkClick r:id="rId91" tooltip="Verrazano-Narrows Bridge"/>
              </a:rPr>
              <a:t>Verrazano-Narrows Bridge</a:t>
            </a:r>
            <a:r>
              <a:rPr lang="en-US" dirty="0" smtClean="0"/>
              <a:t> (</a:t>
            </a:r>
            <a:r>
              <a:rPr lang="en-US" dirty="0" smtClean="0">
                <a:hlinkClick r:id="rId92" tooltip="United States"/>
              </a:rPr>
              <a:t>USA</a:t>
            </a:r>
            <a:r>
              <a:rPr lang="en-US" dirty="0" smtClean="0"/>
              <a:t>), 1298 m — 1964. (The longest span from 1964 until 1981.)</a:t>
            </a:r>
          </a:p>
          <a:p>
            <a:r>
              <a:rPr lang="en-US" dirty="0" smtClean="0">
                <a:hlinkClick r:id="rId56" tooltip="Golden Gate Bridge"/>
              </a:rPr>
              <a:t>Golden Gate Bridge</a:t>
            </a:r>
            <a:r>
              <a:rPr lang="en-US" dirty="0" smtClean="0"/>
              <a:t> (USA), 1280 m — 1937. (The longest span from 1937 until 1964.)</a:t>
            </a:r>
          </a:p>
          <a:p>
            <a:r>
              <a:rPr lang="en-US" dirty="0" err="1" smtClean="0">
                <a:hlinkClick r:id="rId93" tooltip="Yangpu Bridge"/>
              </a:rPr>
              <a:t>Yangpu</a:t>
            </a:r>
            <a:r>
              <a:rPr lang="en-US" dirty="0" smtClean="0">
                <a:hlinkClick r:id="rId93" tooltip="Yangpu Bridge"/>
              </a:rPr>
              <a:t> Bridge</a:t>
            </a:r>
            <a:r>
              <a:rPr lang="en-US" dirty="0" smtClean="0"/>
              <a:t> (China), 1280 m — 2007</a:t>
            </a:r>
          </a:p>
          <a:p>
            <a:endParaRPr lang="en-US" b="1" dirty="0" smtClean="0"/>
          </a:p>
          <a:p>
            <a:r>
              <a:rPr lang="en-US" b="1" dirty="0" smtClean="0"/>
              <a:t>Other suspended-deck suspension bridges</a:t>
            </a:r>
          </a:p>
          <a:p>
            <a:r>
              <a:rPr lang="en-US" dirty="0" smtClean="0"/>
              <a:t>See also: </a:t>
            </a:r>
            <a:r>
              <a:rPr lang="en-US" dirty="0" smtClean="0">
                <a:hlinkClick r:id="rId94" tooltip="List of longest suspension bridge spans"/>
              </a:rPr>
              <a:t>History of longest vehicle suspension bridge spans</a:t>
            </a:r>
            <a:endParaRPr lang="en-US" dirty="0" smtClean="0"/>
          </a:p>
          <a:p>
            <a:r>
              <a:rPr lang="en-US" dirty="0" err="1" smtClean="0">
                <a:hlinkClick r:id="rId95" tooltip="Bosphorus Bridge"/>
              </a:rPr>
              <a:t>Bosphorus</a:t>
            </a:r>
            <a:r>
              <a:rPr lang="en-US" dirty="0" smtClean="0">
                <a:hlinkClick r:id="rId95" tooltip="Bosphorus Bridge"/>
              </a:rPr>
              <a:t> Bridge</a:t>
            </a:r>
            <a:r>
              <a:rPr lang="en-US" dirty="0" smtClean="0"/>
              <a:t> in Istanbul, connecting Europe (left) and Asia (right). The </a:t>
            </a:r>
            <a:r>
              <a:rPr lang="en-US" dirty="0" err="1" smtClean="0">
                <a:hlinkClick r:id="rId96" tooltip="Fatih Sultan Mehmet Bridge"/>
              </a:rPr>
              <a:t>Fatih</a:t>
            </a:r>
            <a:r>
              <a:rPr lang="en-US" dirty="0" smtClean="0">
                <a:hlinkClick r:id="rId96" tooltip="Fatih Sultan Mehmet Bridge"/>
              </a:rPr>
              <a:t> Sultan </a:t>
            </a:r>
            <a:r>
              <a:rPr lang="en-US" dirty="0" err="1" smtClean="0">
                <a:hlinkClick r:id="rId96" tooltip="Fatih Sultan Mehmet Bridge"/>
              </a:rPr>
              <a:t>Mehmet</a:t>
            </a:r>
            <a:r>
              <a:rPr lang="en-US" dirty="0" smtClean="0">
                <a:hlinkClick r:id="rId96" tooltip="Fatih Sultan Mehmet Bridge"/>
              </a:rPr>
              <a:t> Bridge</a:t>
            </a:r>
            <a:r>
              <a:rPr lang="en-US" dirty="0" smtClean="0"/>
              <a:t> is visible in the background.</a:t>
            </a:r>
          </a:p>
          <a:p>
            <a:r>
              <a:rPr lang="en-US" dirty="0" smtClean="0">
                <a:hlinkClick r:id="rId97" tooltip="Brooklyn Bridge"/>
              </a:rPr>
              <a:t>Brooklyn Bridge</a:t>
            </a:r>
            <a:r>
              <a:rPr lang="en-US" dirty="0" smtClean="0"/>
              <a:t> (USA, 1883), The first steel-wire suspension bridge.</a:t>
            </a:r>
          </a:p>
          <a:p>
            <a:r>
              <a:rPr lang="en-US" dirty="0" smtClean="0">
                <a:hlinkClick r:id="rId98" tooltip="Bear Mountain Bridge"/>
              </a:rPr>
              <a:t>Bear Mountain Bridge</a:t>
            </a:r>
            <a:r>
              <a:rPr lang="en-US" dirty="0" smtClean="0"/>
              <a:t> (USA, 1924), The longest suspension span (497 m)from 1924 to 1926. The first suspension bridge to have a concrete deck. The construction methods pioneered in building it would make possible several much larger projects to follow.</a:t>
            </a:r>
          </a:p>
          <a:p>
            <a:r>
              <a:rPr lang="en-US" dirty="0" smtClean="0">
                <a:hlinkClick r:id="rId99" tooltip="John A. Roebling Suspension Bridge"/>
              </a:rPr>
              <a:t>John A. Roebling Suspension Bridge</a:t>
            </a:r>
            <a:r>
              <a:rPr lang="en-US" dirty="0" smtClean="0"/>
              <a:t> (USA, 1866), Then the longest wire suspension bridge in the world at 1,057 feet (322 m) main span.</a:t>
            </a:r>
          </a:p>
          <a:p>
            <a:r>
              <a:rPr lang="en-US" dirty="0" smtClean="0">
                <a:hlinkClick r:id="rId100" tooltip="Mackinac Bridge"/>
              </a:rPr>
              <a:t>Mackinac Bridge</a:t>
            </a:r>
            <a:r>
              <a:rPr lang="en-US" dirty="0" smtClean="0"/>
              <a:t> (USA, 1957), The longest suspension bridge between anchorages in the Western hemisphere.</a:t>
            </a:r>
          </a:p>
          <a:p>
            <a:r>
              <a:rPr lang="en-US" dirty="0" smtClean="0">
                <a:hlinkClick r:id="rId63" tooltip="Roebling's Delaware Aqueduct"/>
              </a:rPr>
              <a:t>Roebling's Delaware Aqueduct</a:t>
            </a:r>
            <a:r>
              <a:rPr lang="en-US" dirty="0" smtClean="0"/>
              <a:t> (USA, 1847) The oldest wire suspension bridge still in service in United States.</a:t>
            </a:r>
          </a:p>
          <a:p>
            <a:r>
              <a:rPr lang="en-US" dirty="0" smtClean="0">
                <a:hlinkClick r:id="rId101" tooltip="Si Du River Bridge"/>
              </a:rPr>
              <a:t>Si Du River Bridge</a:t>
            </a:r>
            <a:r>
              <a:rPr lang="en-US" dirty="0" smtClean="0"/>
              <a:t> (China, 2009), The </a:t>
            </a:r>
            <a:r>
              <a:rPr lang="en-US" dirty="0" smtClean="0">
                <a:hlinkClick r:id="rId102" tooltip="List of highest bridges in the world"/>
              </a:rPr>
              <a:t>highest bridge in the world</a:t>
            </a:r>
            <a:r>
              <a:rPr lang="en-US" dirty="0" smtClean="0"/>
              <a:t> (at least 472 meters).</a:t>
            </a:r>
          </a:p>
          <a:p>
            <a:r>
              <a:rPr lang="en-US" dirty="0" smtClean="0">
                <a:hlinkClick r:id="rId103" tooltip="San Francisco – Oakland Bay Bridge"/>
              </a:rPr>
              <a:t>San Francisco – Oakland Bay Bridge</a:t>
            </a:r>
            <a:r>
              <a:rPr lang="en-US" dirty="0" smtClean="0"/>
              <a:t> (USA, 1936), Until recently, this was the longest steel high-level bridge in the world (704 m).</a:t>
            </a:r>
            <a:r>
              <a:rPr lang="en-US" baseline="30000" dirty="0" smtClean="0">
                <a:hlinkClick r:id="rId104"/>
              </a:rPr>
              <a:t>[10]</a:t>
            </a:r>
            <a:r>
              <a:rPr lang="en-US" dirty="0" smtClean="0"/>
              <a:t> The eastern portion (a </a:t>
            </a:r>
            <a:r>
              <a:rPr lang="en-US" dirty="0" smtClean="0">
                <a:hlinkClick r:id="rId105" tooltip="Cantilever bridge"/>
              </a:rPr>
              <a:t>cantilever bridge</a:t>
            </a:r>
            <a:r>
              <a:rPr lang="en-US" dirty="0" smtClean="0"/>
              <a:t>) </a:t>
            </a:r>
            <a:r>
              <a:rPr lang="en-US" dirty="0" smtClean="0">
                <a:hlinkClick r:id="rId106" tooltip="Eastern span replacement of the San Francisco – Oakland Bay Bridge"/>
              </a:rPr>
              <a:t>is being replaced</a:t>
            </a:r>
            <a:r>
              <a:rPr lang="en-US" dirty="0" smtClean="0"/>
              <a:t> with a </a:t>
            </a:r>
            <a:r>
              <a:rPr lang="en-US" dirty="0" smtClean="0">
                <a:hlinkClick r:id="rId107" tooltip="Self-anchored suspension bridge"/>
              </a:rPr>
              <a:t>self-anchored suspension bridge</a:t>
            </a:r>
            <a:r>
              <a:rPr lang="en-US" dirty="0" smtClean="0"/>
              <a:t> which will be the longest of its type in the world.</a:t>
            </a:r>
          </a:p>
          <a:p>
            <a:r>
              <a:rPr lang="en-US" dirty="0" smtClean="0">
                <a:hlinkClick r:id="rId28" tooltip="Union Bridge (Tweed)"/>
              </a:rPr>
              <a:t>Union Bridge</a:t>
            </a:r>
            <a:r>
              <a:rPr lang="en-US" dirty="0" smtClean="0"/>
              <a:t> (England/Scotland, 1820), The longest span (137 m) from 1820 to 1826. The oldest in the world still in use today.</a:t>
            </a:r>
          </a:p>
          <a:p>
            <a:endParaRPr lang="en-US" b="1" dirty="0" smtClean="0"/>
          </a:p>
          <a:p>
            <a:r>
              <a:rPr lang="en-US" b="1" dirty="0" smtClean="0"/>
              <a:t>Infamous suspended-deck suspension bridges</a:t>
            </a:r>
          </a:p>
          <a:p>
            <a:r>
              <a:rPr lang="en-US" dirty="0" smtClean="0">
                <a:hlinkClick r:id="rId108" tooltip="The Bridge of San Luis Rey"/>
              </a:rPr>
              <a:t>The Bridge of San Luis Rey</a:t>
            </a:r>
            <a:r>
              <a:rPr lang="en-US" dirty="0" smtClean="0"/>
              <a:t> (Fictional)</a:t>
            </a:r>
          </a:p>
          <a:p>
            <a:r>
              <a:rPr lang="en-US" dirty="0" smtClean="0">
                <a:hlinkClick r:id="rId64" tooltip="Silver Bridge"/>
              </a:rPr>
              <a:t>Silver Bridge</a:t>
            </a:r>
            <a:r>
              <a:rPr lang="en-US" dirty="0" smtClean="0"/>
              <a:t>, </a:t>
            </a:r>
            <a:r>
              <a:rPr lang="en-US" dirty="0" smtClean="0">
                <a:hlinkClick r:id="rId109" tooltip="Point Pleasant, West Virginia"/>
              </a:rPr>
              <a:t>Point Pleasant, West Virginia</a:t>
            </a:r>
            <a:r>
              <a:rPr lang="en-US" dirty="0" smtClean="0"/>
              <a:t> - </a:t>
            </a:r>
            <a:r>
              <a:rPr lang="en-US" dirty="0" err="1" smtClean="0"/>
              <a:t>Eyebar</a:t>
            </a:r>
            <a:r>
              <a:rPr lang="en-US" dirty="0" smtClean="0"/>
              <a:t> chain highway bridge, built in 1928, that collapsed in late 1967, killing forty-six people.</a:t>
            </a:r>
          </a:p>
          <a:p>
            <a:r>
              <a:rPr lang="en-US" dirty="0" smtClean="0">
                <a:hlinkClick r:id="rId110" tooltip="Galloping Gertie"/>
              </a:rPr>
              <a:t>Tacoma Narrows Bridge</a:t>
            </a:r>
            <a:r>
              <a:rPr lang="en-US" dirty="0" smtClean="0"/>
              <a:t>, (USA), 853 m — 1940. The </a:t>
            </a:r>
            <a:r>
              <a:rPr lang="en-US" dirty="0" smtClean="0">
                <a:hlinkClick r:id="rId111" tooltip="Tacoma Narrows"/>
              </a:rPr>
              <a:t>Tacoma Narrows</a:t>
            </a:r>
            <a:r>
              <a:rPr lang="en-US" dirty="0" smtClean="0"/>
              <a:t> bridge was vulnerable to structural vibration in sustained and moderately strong </a:t>
            </a:r>
            <a:r>
              <a:rPr lang="en-US" dirty="0" smtClean="0">
                <a:hlinkClick r:id="rId112" tooltip="Wind"/>
              </a:rPr>
              <a:t>winds</a:t>
            </a:r>
            <a:r>
              <a:rPr lang="en-US" dirty="0" smtClean="0"/>
              <a:t> due to its plate-girder deck structure. Wind caused a phenomenon called </a:t>
            </a:r>
            <a:r>
              <a:rPr lang="en-US" dirty="0" err="1" smtClean="0"/>
              <a:t>aeroelastic</a:t>
            </a:r>
            <a:r>
              <a:rPr lang="en-US" dirty="0" smtClean="0"/>
              <a:t> fluttering that led to its collapse only months after completion. The collapse was captured on film.</a:t>
            </a:r>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Cable-stayed bridges</a:t>
            </a:r>
          </a:p>
          <a:p>
            <a:r>
              <a:rPr lang="en-US" dirty="0" smtClean="0">
                <a:hlinkClick r:id="rId3" tooltip="Cable-stayed bridge"/>
              </a:rPr>
              <a:t>Cable-stayed bridges</a:t>
            </a:r>
            <a:r>
              <a:rPr lang="en-US" dirty="0" smtClean="0"/>
              <a:t>, like suspension bridges, are held up by cables. However, in a cable-stayed bridge, less cable is required and the towers holding the cables are proportionately shorter.</a:t>
            </a:r>
            <a:r>
              <a:rPr lang="en-US" baseline="30000" dirty="0" smtClean="0">
                <a:hlinkClick r:id="rId4"/>
              </a:rPr>
              <a:t>[15]</a:t>
            </a:r>
            <a:r>
              <a:rPr lang="en-US" dirty="0" smtClean="0"/>
              <a:t> The first known cable-stayed bridge was designed in 1784 by C.T. </a:t>
            </a:r>
            <a:r>
              <a:rPr lang="en-US" dirty="0" err="1" smtClean="0"/>
              <a:t>Loescher</a:t>
            </a:r>
            <a:r>
              <a:rPr lang="en-US" dirty="0" smtClean="0"/>
              <a:t>.</a:t>
            </a:r>
            <a:r>
              <a:rPr lang="en-US" baseline="30000" dirty="0" smtClean="0">
                <a:hlinkClick r:id="rId5"/>
              </a:rPr>
              <a:t>[16]</a:t>
            </a:r>
            <a:r>
              <a:rPr lang="en-US" dirty="0" smtClean="0"/>
              <a:t> The longest cable-stayed bridge is the </a:t>
            </a:r>
            <a:r>
              <a:rPr lang="en-US" dirty="0" err="1" smtClean="0">
                <a:hlinkClick r:id="rId6" tooltip="Sutong Bridge"/>
              </a:rPr>
              <a:t>Sutong</a:t>
            </a:r>
            <a:r>
              <a:rPr lang="en-US" dirty="0" smtClean="0">
                <a:hlinkClick r:id="rId6" tooltip="Sutong Bridge"/>
              </a:rPr>
              <a:t> Bridge</a:t>
            </a:r>
            <a:r>
              <a:rPr lang="en-US" dirty="0" smtClean="0"/>
              <a:t> over the Yangtze River in China.</a:t>
            </a:r>
          </a:p>
          <a:p>
            <a:endParaRPr lang="en-US" dirty="0" smtClean="0"/>
          </a:p>
          <a:p>
            <a:r>
              <a:rPr lang="en-US" dirty="0" smtClean="0"/>
              <a:t>A </a:t>
            </a:r>
            <a:r>
              <a:rPr lang="en-US" b="1" dirty="0" smtClean="0"/>
              <a:t>cable-stayed bridge</a:t>
            </a:r>
            <a:r>
              <a:rPr lang="en-US" dirty="0" smtClean="0"/>
              <a:t> is a </a:t>
            </a:r>
            <a:r>
              <a:rPr lang="en-US" dirty="0" smtClean="0">
                <a:hlinkClick r:id="rId7" tooltip="Bridge"/>
              </a:rPr>
              <a:t>bridge</a:t>
            </a:r>
            <a:r>
              <a:rPr lang="en-US" dirty="0" smtClean="0"/>
              <a:t> that consists of one or more </a:t>
            </a:r>
            <a:r>
              <a:rPr lang="en-US" dirty="0" smtClean="0">
                <a:hlinkClick r:id="rId8" tooltip="Column"/>
              </a:rPr>
              <a:t>columns</a:t>
            </a:r>
            <a:r>
              <a:rPr lang="en-US" dirty="0" smtClean="0"/>
              <a:t> (normally referred to as </a:t>
            </a:r>
            <a:r>
              <a:rPr lang="en-US" i="1" dirty="0" smtClean="0"/>
              <a:t>towers</a:t>
            </a:r>
            <a:r>
              <a:rPr lang="en-US" dirty="0" smtClean="0"/>
              <a:t> or </a:t>
            </a:r>
            <a:r>
              <a:rPr lang="en-US" i="1" dirty="0" smtClean="0"/>
              <a:t>pylons</a:t>
            </a:r>
            <a:r>
              <a:rPr lang="en-US" dirty="0" smtClean="0"/>
              <a:t>), with </a:t>
            </a:r>
            <a:r>
              <a:rPr lang="en-US" dirty="0" smtClean="0">
                <a:hlinkClick r:id="rId9" tooltip="Cable"/>
              </a:rPr>
              <a:t>cables</a:t>
            </a:r>
            <a:r>
              <a:rPr lang="en-US" dirty="0" smtClean="0"/>
              <a:t> supporting the bridge deck.</a:t>
            </a:r>
          </a:p>
          <a:p>
            <a:r>
              <a:rPr lang="en-US" dirty="0" smtClean="0"/>
              <a:t>There are two major classes of cable-stayed bridges: In a </a:t>
            </a:r>
            <a:r>
              <a:rPr lang="en-US" i="1" dirty="0" smtClean="0"/>
              <a:t>harp</a:t>
            </a:r>
            <a:r>
              <a:rPr lang="en-US" dirty="0" smtClean="0"/>
              <a:t> design, the cables are made nearly parallel by attaching them to various points on the tower(s) so that the height of attachment of each cable on the tower is similar to the distance from the tower along the roadway to its lower attachment. In a </a:t>
            </a:r>
            <a:r>
              <a:rPr lang="en-US" i="1" dirty="0" smtClean="0"/>
              <a:t>fan</a:t>
            </a:r>
            <a:r>
              <a:rPr lang="en-US" dirty="0" smtClean="0"/>
              <a:t> design, the cables all connect to or pass over the top of the tower(s).</a:t>
            </a:r>
          </a:p>
          <a:p>
            <a:r>
              <a:rPr lang="en-US" dirty="0" smtClean="0"/>
              <a:t>Compared to other bridge types, the cable-stayed is optimal for spans longer than typically seen in </a:t>
            </a:r>
            <a:r>
              <a:rPr lang="en-US" dirty="0" smtClean="0">
                <a:hlinkClick r:id="rId10" tooltip="Cantilever bridge"/>
              </a:rPr>
              <a:t>cantilever bridges</a:t>
            </a:r>
            <a:r>
              <a:rPr lang="en-US" dirty="0" smtClean="0"/>
              <a:t>, and shorter than those typically requiring a </a:t>
            </a:r>
            <a:r>
              <a:rPr lang="en-US" dirty="0" smtClean="0">
                <a:hlinkClick r:id="rId11" tooltip="Suspension bridge"/>
              </a:rPr>
              <a:t>suspension bridge</a:t>
            </a:r>
            <a:r>
              <a:rPr lang="en-US" dirty="0" smtClean="0"/>
              <a:t>. This is the range in which cantilever spans would rapidly grow heavier if they were lengthened, and in which suspension cabling does not get more economical, were the span to be shortened.</a:t>
            </a:r>
          </a:p>
          <a:p>
            <a:endParaRPr lang="en-US" b="1" dirty="0" smtClean="0"/>
          </a:p>
          <a:p>
            <a:r>
              <a:rPr lang="en-US" b="1" dirty="0" smtClean="0"/>
              <a:t>History of development</a:t>
            </a:r>
          </a:p>
          <a:p>
            <a:r>
              <a:rPr lang="en-US" dirty="0" smtClean="0"/>
              <a:t>Cable-stayed bridge by the </a:t>
            </a:r>
            <a:r>
              <a:rPr lang="en-US" dirty="0" smtClean="0">
                <a:hlinkClick r:id="rId12" tooltip="Renaissance"/>
              </a:rPr>
              <a:t>Renaissance</a:t>
            </a:r>
            <a:r>
              <a:rPr lang="en-US" dirty="0" smtClean="0"/>
              <a:t> polymath </a:t>
            </a:r>
            <a:r>
              <a:rPr lang="en-US" dirty="0" err="1" smtClean="0">
                <a:hlinkClick r:id="rId13" tooltip="Fausto Veranzio"/>
              </a:rPr>
              <a:t>Fausto</a:t>
            </a:r>
            <a:r>
              <a:rPr lang="en-US" dirty="0" smtClean="0">
                <a:hlinkClick r:id="rId13" tooltip="Fausto Veranzio"/>
              </a:rPr>
              <a:t> </a:t>
            </a:r>
            <a:r>
              <a:rPr lang="en-US" dirty="0" err="1" smtClean="0">
                <a:hlinkClick r:id="rId13" tooltip="Fausto Veranzio"/>
              </a:rPr>
              <a:t>Veranzio</a:t>
            </a:r>
            <a:r>
              <a:rPr lang="en-US" dirty="0" smtClean="0"/>
              <a:t>, from 1595/1616</a:t>
            </a:r>
          </a:p>
          <a:p>
            <a:r>
              <a:rPr lang="en-US" dirty="0" smtClean="0"/>
              <a:t>Cable-stayed bridges can be dated back to 1595, where designs were found in a book by the </a:t>
            </a:r>
            <a:r>
              <a:rPr lang="en-US" dirty="0" smtClean="0">
                <a:hlinkClick r:id="rId14" tooltip="Venetian Republic"/>
              </a:rPr>
              <a:t>Venetian</a:t>
            </a:r>
            <a:r>
              <a:rPr lang="en-US" dirty="0" smtClean="0"/>
              <a:t> inventor </a:t>
            </a:r>
            <a:r>
              <a:rPr lang="en-US" dirty="0" err="1" smtClean="0">
                <a:hlinkClick r:id="rId13" tooltip="Fausto Veranzio"/>
              </a:rPr>
              <a:t>Fausto</a:t>
            </a:r>
            <a:r>
              <a:rPr lang="en-US" dirty="0" smtClean="0">
                <a:hlinkClick r:id="rId13" tooltip="Fausto Veranzio"/>
              </a:rPr>
              <a:t> </a:t>
            </a:r>
            <a:r>
              <a:rPr lang="en-US" dirty="0" err="1" smtClean="0">
                <a:hlinkClick r:id="rId13" tooltip="Fausto Veranzio"/>
              </a:rPr>
              <a:t>Veranzio</a:t>
            </a:r>
            <a:r>
              <a:rPr lang="en-US" dirty="0" smtClean="0"/>
              <a:t>, called </a:t>
            </a:r>
            <a:r>
              <a:rPr lang="en-US" i="1" dirty="0" err="1" smtClean="0"/>
              <a:t>Machinae</a:t>
            </a:r>
            <a:r>
              <a:rPr lang="en-US" i="1" dirty="0" smtClean="0"/>
              <a:t> Novae</a:t>
            </a:r>
            <a:r>
              <a:rPr lang="en-US" dirty="0" smtClean="0"/>
              <a:t>. Many early suspension bridges were of hybrid suspension and cable-stayed construction, including the 1817 footbridge </a:t>
            </a:r>
            <a:r>
              <a:rPr lang="en-US" dirty="0" err="1" smtClean="0">
                <a:hlinkClick r:id="rId15" tooltip="Dryburgh Bridge"/>
              </a:rPr>
              <a:t>Dryburgh</a:t>
            </a:r>
            <a:r>
              <a:rPr lang="en-US" dirty="0" smtClean="0">
                <a:hlinkClick r:id="rId15" tooltip="Dryburgh Bridge"/>
              </a:rPr>
              <a:t> Bridge</a:t>
            </a:r>
            <a:r>
              <a:rPr lang="en-US" dirty="0" smtClean="0"/>
              <a:t>, James Dredge's patented Victoria Bridge, Bath (1836), and the later </a:t>
            </a:r>
            <a:r>
              <a:rPr lang="en-US" dirty="0" smtClean="0">
                <a:hlinkClick r:id="rId16" tooltip="Albert Bridge, London"/>
              </a:rPr>
              <a:t>Albert Bridge</a:t>
            </a:r>
            <a:r>
              <a:rPr lang="en-US" dirty="0" smtClean="0"/>
              <a:t> (1872) and </a:t>
            </a:r>
            <a:r>
              <a:rPr lang="en-US" dirty="0" smtClean="0">
                <a:hlinkClick r:id="rId17" tooltip="Brooklyn Bridge"/>
              </a:rPr>
              <a:t>Brooklyn Bridge</a:t>
            </a:r>
            <a:r>
              <a:rPr lang="en-US" dirty="0" smtClean="0"/>
              <a:t> (1883). Their designers found that the combination of technologies created a stiffer bridge, and </a:t>
            </a:r>
            <a:r>
              <a:rPr lang="en-US" dirty="0" smtClean="0">
                <a:hlinkClick r:id="rId18" tooltip="John A. Roebling"/>
              </a:rPr>
              <a:t>John A. Roebling</a:t>
            </a:r>
            <a:r>
              <a:rPr lang="en-US" dirty="0" smtClean="0"/>
              <a:t> took particular advantage of this to limit deformations due to railway loads in the </a:t>
            </a:r>
            <a:r>
              <a:rPr lang="en-US" dirty="0" smtClean="0">
                <a:hlinkClick r:id="rId19" tooltip="Niagara Falls Suspension Bridge"/>
              </a:rPr>
              <a:t>Niagara Falls Suspension Bridge</a:t>
            </a:r>
            <a:r>
              <a:rPr lang="en-US" dirty="0" smtClean="0"/>
              <a:t>.</a:t>
            </a:r>
          </a:p>
          <a:p>
            <a:r>
              <a:rPr lang="en-US" dirty="0" smtClean="0"/>
              <a:t>The earliest known surviving example of a true cable-stayed bridge in the United States is E.E. Runyon's largely intact steel or iron </a:t>
            </a:r>
            <a:r>
              <a:rPr lang="en-US" dirty="0" smtClean="0">
                <a:hlinkClick r:id="rId20" tooltip="Bluff Dale Suspension Bridge"/>
              </a:rPr>
              <a:t>bridge</a:t>
            </a:r>
            <a:r>
              <a:rPr lang="en-US" dirty="0" smtClean="0"/>
              <a:t> with wooden stringers and decking in </a:t>
            </a:r>
            <a:r>
              <a:rPr lang="en-US" dirty="0" smtClean="0">
                <a:hlinkClick r:id="rId21" tooltip="Bluff Dale, Texas"/>
              </a:rPr>
              <a:t>Bluff Dale, Texas</a:t>
            </a:r>
            <a:r>
              <a:rPr lang="en-US" dirty="0" smtClean="0"/>
              <a:t> (1890), or his weeks-earlier but ruined Barton Creek Bridge between </a:t>
            </a:r>
            <a:r>
              <a:rPr lang="en-US" dirty="0" err="1" smtClean="0">
                <a:hlinkClick r:id="rId22" tooltip="Huckabay, Texas"/>
              </a:rPr>
              <a:t>Huckabay</a:t>
            </a:r>
            <a:r>
              <a:rPr lang="en-US" dirty="0" smtClean="0">
                <a:hlinkClick r:id="rId22" tooltip="Huckabay, Texas"/>
              </a:rPr>
              <a:t>, Texas</a:t>
            </a:r>
            <a:r>
              <a:rPr lang="en-US" dirty="0" smtClean="0"/>
              <a:t> and </a:t>
            </a:r>
            <a:r>
              <a:rPr lang="en-US" dirty="0" smtClean="0">
                <a:hlinkClick r:id="rId23" tooltip="Gordon, Texas"/>
              </a:rPr>
              <a:t>Gordon, Texas</a:t>
            </a:r>
            <a:r>
              <a:rPr lang="en-US" dirty="0" smtClean="0"/>
              <a:t> (1889 or 1890).</a:t>
            </a:r>
            <a:r>
              <a:rPr lang="en-US" baseline="30000" dirty="0" smtClean="0">
                <a:hlinkClick r:id="rId24"/>
              </a:rPr>
              <a:t>[1]</a:t>
            </a:r>
            <a:r>
              <a:rPr lang="en-US" baseline="30000" dirty="0" smtClean="0">
                <a:hlinkClick r:id="rId25"/>
              </a:rPr>
              <a:t>[2]</a:t>
            </a:r>
            <a:r>
              <a:rPr lang="en-US" dirty="0" smtClean="0"/>
              <a:t> In the twentieth century, early examples of cable-stayed bridges included A. </a:t>
            </a:r>
            <a:r>
              <a:rPr lang="en-US" dirty="0" err="1" smtClean="0"/>
              <a:t>Gisclard's</a:t>
            </a:r>
            <a:r>
              <a:rPr lang="en-US" dirty="0" smtClean="0"/>
              <a:t> unusual </a:t>
            </a:r>
            <a:r>
              <a:rPr lang="en-US" dirty="0" err="1" smtClean="0"/>
              <a:t>Cassagnes</a:t>
            </a:r>
            <a:r>
              <a:rPr lang="en-US" dirty="0" smtClean="0"/>
              <a:t> bridge (1899), in which the horizontal part of the cable forces is balanced by a separate horizontal tie cable, preventing significant compression in the deck, and G. </a:t>
            </a:r>
            <a:r>
              <a:rPr lang="en-US" dirty="0" err="1" smtClean="0"/>
              <a:t>Leinekugel</a:t>
            </a:r>
            <a:r>
              <a:rPr lang="en-US" dirty="0" smtClean="0"/>
              <a:t> le Coq's bridge at </a:t>
            </a:r>
            <a:r>
              <a:rPr lang="en-US" dirty="0" err="1" smtClean="0">
                <a:hlinkClick r:id="rId26" tooltip="Lézardrieux"/>
              </a:rPr>
              <a:t>Lézardrieux</a:t>
            </a:r>
            <a:r>
              <a:rPr lang="en-US" dirty="0" smtClean="0"/>
              <a:t> in </a:t>
            </a:r>
            <a:r>
              <a:rPr lang="en-US" dirty="0" smtClean="0">
                <a:hlinkClick r:id="rId27" tooltip="Brittany"/>
              </a:rPr>
              <a:t>Brittany</a:t>
            </a:r>
            <a:r>
              <a:rPr lang="en-US" dirty="0" smtClean="0"/>
              <a:t> (1924). </a:t>
            </a:r>
            <a:r>
              <a:rPr lang="en-US" dirty="0" smtClean="0">
                <a:hlinkClick r:id="rId28" tooltip="Eduardo Torroja"/>
              </a:rPr>
              <a:t>Eduardo </a:t>
            </a:r>
            <a:r>
              <a:rPr lang="en-US" dirty="0" err="1" smtClean="0">
                <a:hlinkClick r:id="rId28" tooltip="Eduardo Torroja"/>
              </a:rPr>
              <a:t>Torroja</a:t>
            </a:r>
            <a:r>
              <a:rPr lang="en-US" dirty="0" smtClean="0"/>
              <a:t> designed a cable-stayed aqueduct at </a:t>
            </a:r>
            <a:r>
              <a:rPr lang="en-US" dirty="0" err="1" smtClean="0"/>
              <a:t>Tempul</a:t>
            </a:r>
            <a:r>
              <a:rPr lang="en-US" dirty="0" smtClean="0"/>
              <a:t> in 1926.</a:t>
            </a:r>
            <a:r>
              <a:rPr lang="en-US" baseline="30000" dirty="0" smtClean="0">
                <a:hlinkClick r:id="rId29"/>
              </a:rPr>
              <a:t>[3]</a:t>
            </a:r>
            <a:r>
              <a:rPr lang="en-US" dirty="0" smtClean="0"/>
              <a:t> </a:t>
            </a:r>
            <a:r>
              <a:rPr lang="en-US" dirty="0" smtClean="0">
                <a:hlinkClick r:id="rId30" tooltip="Albert Caquot"/>
              </a:rPr>
              <a:t>Albert </a:t>
            </a:r>
            <a:r>
              <a:rPr lang="en-US" dirty="0" err="1" smtClean="0">
                <a:hlinkClick r:id="rId30" tooltip="Albert Caquot"/>
              </a:rPr>
              <a:t>Caquot</a:t>
            </a:r>
            <a:r>
              <a:rPr lang="en-US" dirty="0" err="1" smtClean="0"/>
              <a:t>'s</a:t>
            </a:r>
            <a:r>
              <a:rPr lang="en-US" dirty="0" smtClean="0"/>
              <a:t> 1952 concrete-decked cable-stayed bridge over the </a:t>
            </a:r>
            <a:r>
              <a:rPr lang="en-US" dirty="0" err="1" smtClean="0"/>
              <a:t>Donzère</a:t>
            </a:r>
            <a:r>
              <a:rPr lang="en-US" dirty="0" smtClean="0"/>
              <a:t>-Mondragon canal at </a:t>
            </a:r>
            <a:r>
              <a:rPr lang="en-US" dirty="0" err="1" smtClean="0">
                <a:hlinkClick r:id="rId31" tooltip="Pierrelatte"/>
              </a:rPr>
              <a:t>Pierrelatte</a:t>
            </a:r>
            <a:r>
              <a:rPr lang="en-US" dirty="0" smtClean="0"/>
              <a:t> is one of the first of the modern type, but had little influence on later development.</a:t>
            </a:r>
            <a:r>
              <a:rPr lang="en-US" baseline="30000" dirty="0" smtClean="0">
                <a:hlinkClick r:id="rId29"/>
              </a:rPr>
              <a:t>[3]</a:t>
            </a:r>
            <a:r>
              <a:rPr lang="en-US" dirty="0" smtClean="0"/>
              <a:t> The steel-decked </a:t>
            </a:r>
            <a:r>
              <a:rPr lang="en-US" dirty="0" err="1" smtClean="0">
                <a:hlinkClick r:id="rId32" tooltip="Strömsund Bridge"/>
              </a:rPr>
              <a:t>Strömsund</a:t>
            </a:r>
            <a:r>
              <a:rPr lang="en-US" dirty="0" smtClean="0">
                <a:hlinkClick r:id="rId32" tooltip="Strömsund Bridge"/>
              </a:rPr>
              <a:t> Bridge</a:t>
            </a:r>
            <a:r>
              <a:rPr lang="en-US" dirty="0" smtClean="0"/>
              <a:t> designed by </a:t>
            </a:r>
            <a:r>
              <a:rPr lang="en-US" dirty="0" smtClean="0">
                <a:hlinkClick r:id="rId33" tooltip="Franz Dischinger"/>
              </a:rPr>
              <a:t>Franz </a:t>
            </a:r>
            <a:r>
              <a:rPr lang="en-US" dirty="0" err="1" smtClean="0">
                <a:hlinkClick r:id="rId33" tooltip="Franz Dischinger"/>
              </a:rPr>
              <a:t>Dischinger</a:t>
            </a:r>
            <a:r>
              <a:rPr lang="en-US" dirty="0" smtClean="0"/>
              <a:t> (1955) is therefore more often cited as the first modern cable-stayed bridge.</a:t>
            </a:r>
          </a:p>
          <a:p>
            <a:r>
              <a:rPr lang="en-US" dirty="0" smtClean="0"/>
              <a:t>Other key pioneers included </a:t>
            </a:r>
            <a:r>
              <a:rPr lang="en-US" dirty="0" err="1" smtClean="0">
                <a:hlinkClick r:id="rId34" tooltip="Fabrizio de Miranda"/>
              </a:rPr>
              <a:t>Fabrizio</a:t>
            </a:r>
            <a:r>
              <a:rPr lang="en-US" dirty="0" smtClean="0">
                <a:hlinkClick r:id="rId34" tooltip="Fabrizio de Miranda"/>
              </a:rPr>
              <a:t> de Miranda</a:t>
            </a:r>
            <a:r>
              <a:rPr lang="en-US" dirty="0" smtClean="0"/>
              <a:t>, </a:t>
            </a:r>
            <a:r>
              <a:rPr lang="en-US" dirty="0" err="1" smtClean="0">
                <a:hlinkClick r:id="rId35" tooltip="Riccardo Morandi"/>
              </a:rPr>
              <a:t>Riccardo</a:t>
            </a:r>
            <a:r>
              <a:rPr lang="en-US" dirty="0" smtClean="0">
                <a:hlinkClick r:id="rId35" tooltip="Riccardo Morandi"/>
              </a:rPr>
              <a:t> </a:t>
            </a:r>
            <a:r>
              <a:rPr lang="en-US" dirty="0" err="1" smtClean="0">
                <a:hlinkClick r:id="rId35" tooltip="Riccardo Morandi"/>
              </a:rPr>
              <a:t>Morandi</a:t>
            </a:r>
            <a:r>
              <a:rPr lang="en-US" dirty="0" smtClean="0"/>
              <a:t> and </a:t>
            </a:r>
            <a:r>
              <a:rPr lang="en-US" dirty="0" smtClean="0">
                <a:hlinkClick r:id="rId36" tooltip="Fritz Leonhardt"/>
              </a:rPr>
              <a:t>Fritz </a:t>
            </a:r>
            <a:r>
              <a:rPr lang="en-US" dirty="0" err="1" smtClean="0">
                <a:hlinkClick r:id="rId36" tooltip="Fritz Leonhardt"/>
              </a:rPr>
              <a:t>Leonhardt</a:t>
            </a:r>
            <a:r>
              <a:rPr lang="en-US" dirty="0" smtClean="0"/>
              <a:t>. Early bridges from this period used very few stay cables, as in the </a:t>
            </a:r>
            <a:r>
              <a:rPr lang="en-US" dirty="0" smtClean="0">
                <a:hlinkClick r:id="rId37" tooltip="Theodor Heuss Bridge (Düsseldorf)"/>
              </a:rPr>
              <a:t>Theodor </a:t>
            </a:r>
            <a:r>
              <a:rPr lang="en-US" dirty="0" err="1" smtClean="0">
                <a:hlinkClick r:id="rId37" tooltip="Theodor Heuss Bridge (Düsseldorf)"/>
              </a:rPr>
              <a:t>Heuss</a:t>
            </a:r>
            <a:r>
              <a:rPr lang="en-US" dirty="0" smtClean="0">
                <a:hlinkClick r:id="rId37" tooltip="Theodor Heuss Bridge (Düsseldorf)"/>
              </a:rPr>
              <a:t> Bridge</a:t>
            </a:r>
            <a:r>
              <a:rPr lang="en-US" dirty="0" smtClean="0"/>
              <a:t> (1958). However, this involves substantial erection costs, and more modern structures tend to use many more cables to ensure greater economy.</a:t>
            </a:r>
          </a:p>
          <a:p>
            <a:r>
              <a:rPr lang="en-US" b="1" dirty="0" err="1" smtClean="0">
                <a:hlinkClick r:id="rId38" tooltip="Abdoun Bridge"/>
              </a:rPr>
              <a:t>Abdoun</a:t>
            </a:r>
            <a:r>
              <a:rPr lang="en-US" b="1" dirty="0" smtClean="0">
                <a:hlinkClick r:id="rId38" tooltip="Abdoun Bridge"/>
              </a:rPr>
              <a:t> Bridge</a:t>
            </a:r>
            <a:r>
              <a:rPr lang="en-US" b="1" dirty="0" smtClean="0"/>
              <a:t>, </a:t>
            </a:r>
            <a:r>
              <a:rPr lang="en-US" b="1" dirty="0" smtClean="0">
                <a:hlinkClick r:id="rId39" tooltip="Amman"/>
              </a:rPr>
              <a:t>Amman</a:t>
            </a:r>
            <a:r>
              <a:rPr lang="en-US" b="1" dirty="0" smtClean="0"/>
              <a:t>, </a:t>
            </a:r>
            <a:r>
              <a:rPr lang="en-US" b="1" dirty="0" smtClean="0">
                <a:hlinkClick r:id="rId40" tooltip="Jordan"/>
              </a:rPr>
              <a:t>Jordan</a:t>
            </a:r>
            <a:r>
              <a:rPr lang="en-US" dirty="0" smtClean="0"/>
              <a:t> </a:t>
            </a:r>
          </a:p>
          <a:p>
            <a:endParaRPr lang="en-US" b="1" dirty="0" smtClean="0"/>
          </a:p>
          <a:p>
            <a:r>
              <a:rPr lang="en-US" b="1" dirty="0" smtClean="0"/>
              <a:t>Comparison with suspension bridge</a:t>
            </a:r>
          </a:p>
          <a:p>
            <a:r>
              <a:rPr lang="en-US" dirty="0" smtClean="0"/>
              <a:t>A multiple-tower cable-stayed bridge may appear similar to a </a:t>
            </a:r>
            <a:r>
              <a:rPr lang="en-US" dirty="0" smtClean="0">
                <a:hlinkClick r:id="rId11" tooltip="Suspension bridge"/>
              </a:rPr>
              <a:t>suspension bridge</a:t>
            </a:r>
            <a:r>
              <a:rPr lang="en-US" dirty="0" smtClean="0"/>
              <a:t>, but in fact is very different in principle and in the method of construction. In the suspension bridge, a large cable hangs between two towers, and is fastened at each end to anchorages in the ground or to a massive structure. These cables form the primary load-bearing structure for the bridge deck. Before the deck is installed, the cables are under </a:t>
            </a:r>
            <a:r>
              <a:rPr lang="en-US" dirty="0" smtClean="0">
                <a:hlinkClick r:id="rId41" tooltip="Tension (mechanics)"/>
              </a:rPr>
              <a:t>tension</a:t>
            </a:r>
            <a:r>
              <a:rPr lang="en-US" dirty="0" smtClean="0"/>
              <a:t> from only their own weight. Smaller cables or rods are then suspended from the main cable, and used to support the load of the bridge deck, which is lifted in sections and attached to the suspender cables. As this is done the tension in the cables increases, as it does with the </a:t>
            </a:r>
            <a:r>
              <a:rPr lang="en-US" dirty="0" smtClean="0">
                <a:hlinkClick r:id="rId42" tooltip="Live load"/>
              </a:rPr>
              <a:t>live load</a:t>
            </a:r>
            <a:r>
              <a:rPr lang="en-US" dirty="0" smtClean="0"/>
              <a:t> of vehicles or persons crossing the bridge. The tension on the cables must be transferred to the earth by the anchorages, which are sometimes difficult to construct owing to poor soil conditions.</a:t>
            </a:r>
          </a:p>
          <a:p>
            <a:r>
              <a:rPr lang="en-US" dirty="0" smtClean="0"/>
              <a:t>Difference between types of bridges</a:t>
            </a:r>
          </a:p>
          <a:p>
            <a:r>
              <a:rPr lang="en-US" dirty="0" smtClean="0"/>
              <a:t>Suspension bridge</a:t>
            </a:r>
          </a:p>
          <a:p>
            <a:r>
              <a:rPr lang="en-US" dirty="0" smtClean="0"/>
              <a:t>Cable-stayed bridge, fan design</a:t>
            </a:r>
          </a:p>
          <a:p>
            <a:r>
              <a:rPr lang="en-US" dirty="0" smtClean="0"/>
              <a:t>Cable-stayed bridge, harp design</a:t>
            </a:r>
          </a:p>
          <a:p>
            <a:r>
              <a:rPr lang="en-US" dirty="0" smtClean="0">
                <a:hlinkClick r:id="rId43" tooltip="Rama VIII Bridge"/>
              </a:rPr>
              <a:t>Rama VIII Bridge</a:t>
            </a:r>
            <a:r>
              <a:rPr lang="en-US" dirty="0" smtClean="0"/>
              <a:t>, Thailand, a single tower asymmetrical type</a:t>
            </a:r>
          </a:p>
          <a:p>
            <a:r>
              <a:rPr lang="en-US" dirty="0" smtClean="0"/>
              <a:t>In the cable-stayed bridge, the towers form the primary load-bearing structure. A cantilever approach is often used for support of the bridge deck near the towers, but areas further from them are supported by cables running directly to the towers. This has the disadvantage, compared to the suspension bridge, of the cables pulling to the sides as opposed to directly up, requiring the bridge deck to be stronger to resist the resulting horizontal </a:t>
            </a:r>
            <a:r>
              <a:rPr lang="en-US" dirty="0" smtClean="0">
                <a:hlinkClick r:id="rId44" tooltip="Compression (physical)"/>
              </a:rPr>
              <a:t>compression</a:t>
            </a:r>
            <a:r>
              <a:rPr lang="en-US" dirty="0" smtClean="0"/>
              <a:t> loads; but has the advantage of not requiring firm anchorages to resist a horizontal pull of the cables, as in the suspension bridge. All static horizontal forces are balanced so that the supporting tower does not tend to tilt or slide, needing only to resist such forces from the live loads.</a:t>
            </a:r>
          </a:p>
          <a:p>
            <a:r>
              <a:rPr lang="en-US" dirty="0" smtClean="0"/>
              <a:t>Key advantages of the cable-stayed form are as follows:</a:t>
            </a:r>
          </a:p>
          <a:p>
            <a:r>
              <a:rPr lang="en-US" dirty="0" smtClean="0"/>
              <a:t>much greater stiffness than the suspension bridge, so that deformations of the deck under live loads are reduced</a:t>
            </a:r>
          </a:p>
          <a:p>
            <a:r>
              <a:rPr lang="en-US" dirty="0" smtClean="0"/>
              <a:t>can be constructed by cantilevering out from the tower - the cables act both as temporary and permanent supports to the bridge deck</a:t>
            </a:r>
          </a:p>
          <a:p>
            <a:r>
              <a:rPr lang="en-US" dirty="0" smtClean="0"/>
              <a:t>for a symmetrical bridge (i.e. </a:t>
            </a:r>
            <a:r>
              <a:rPr lang="en-US" dirty="0" smtClean="0">
                <a:hlinkClick r:id="rId45" tooltip="Span (architecture)"/>
              </a:rPr>
              <a:t>spans</a:t>
            </a:r>
            <a:r>
              <a:rPr lang="en-US" dirty="0" smtClean="0"/>
              <a:t> on either side of the tower are the same), the horizontal forces balance and large ground anchorages are not required</a:t>
            </a:r>
          </a:p>
          <a:p>
            <a:r>
              <a:rPr lang="en-US" dirty="0" smtClean="0"/>
              <a:t>A further advantage of the cable-stayed bridge is that any number of towers may be used. This bridge form can be as easily built with a single tower, as with a pair of towers. However, a suspension bridge is usually built only with a pair of towers.</a:t>
            </a:r>
          </a:p>
          <a:p>
            <a:endParaRPr lang="en-US" b="1" dirty="0" smtClean="0"/>
          </a:p>
          <a:p>
            <a:r>
              <a:rPr lang="en-US" b="1" dirty="0" smtClean="0"/>
              <a:t>Variations</a:t>
            </a:r>
          </a:p>
          <a:p>
            <a:endParaRPr lang="en-US" b="1" dirty="0" smtClean="0"/>
          </a:p>
          <a:p>
            <a:r>
              <a:rPr lang="en-US" b="1" dirty="0" smtClean="0"/>
              <a:t>Side-spar cable-stayed bridge</a:t>
            </a:r>
          </a:p>
          <a:p>
            <a:r>
              <a:rPr lang="en-US" dirty="0" err="1" smtClean="0">
                <a:hlinkClick r:id="rId46" tooltip="Bandra–Worli Sea Link"/>
              </a:rPr>
              <a:t>Bandra–Worli</a:t>
            </a:r>
            <a:r>
              <a:rPr lang="en-US" dirty="0" smtClean="0">
                <a:hlinkClick r:id="rId46" tooltip="Bandra–Worli Sea Link"/>
              </a:rPr>
              <a:t> Sea Link</a:t>
            </a:r>
            <a:r>
              <a:rPr lang="en-US" dirty="0" smtClean="0"/>
              <a:t> in </a:t>
            </a:r>
            <a:r>
              <a:rPr lang="en-US" dirty="0" smtClean="0">
                <a:hlinkClick r:id="rId47" tooltip="Mumbai"/>
              </a:rPr>
              <a:t>Mumbai</a:t>
            </a:r>
            <a:r>
              <a:rPr lang="en-US" dirty="0" smtClean="0"/>
              <a:t>, </a:t>
            </a:r>
            <a:r>
              <a:rPr lang="en-US" dirty="0" smtClean="0">
                <a:hlinkClick r:id="rId48" tooltip="India"/>
              </a:rPr>
              <a:t>India</a:t>
            </a:r>
            <a:endParaRPr lang="en-US" dirty="0" smtClean="0"/>
          </a:p>
          <a:p>
            <a:r>
              <a:rPr lang="en-US" dirty="0" smtClean="0">
                <a:hlinkClick r:id="rId49" tooltip="Puente de la Unidad"/>
              </a:rPr>
              <a:t>Puente de la </a:t>
            </a:r>
            <a:r>
              <a:rPr lang="en-US" dirty="0" err="1" smtClean="0">
                <a:hlinkClick r:id="rId49" tooltip="Puente de la Unidad"/>
              </a:rPr>
              <a:t>Unidad</a:t>
            </a:r>
            <a:r>
              <a:rPr lang="en-US" dirty="0" smtClean="0"/>
              <a:t>, joining </a:t>
            </a:r>
            <a:r>
              <a:rPr lang="en-US" dirty="0" smtClean="0">
                <a:hlinkClick r:id="rId50" tooltip="San Pedro Garza García"/>
              </a:rPr>
              <a:t>San Pedro Garza </a:t>
            </a:r>
            <a:r>
              <a:rPr lang="en-US" dirty="0" err="1" smtClean="0">
                <a:hlinkClick r:id="rId50" tooltip="San Pedro Garza García"/>
              </a:rPr>
              <a:t>García</a:t>
            </a:r>
            <a:r>
              <a:rPr lang="en-US" dirty="0" smtClean="0"/>
              <a:t> and </a:t>
            </a:r>
            <a:r>
              <a:rPr lang="en-US" dirty="0" smtClean="0">
                <a:hlinkClick r:id="rId51" tooltip="Monterrey"/>
              </a:rPr>
              <a:t>Monterrey</a:t>
            </a:r>
            <a:r>
              <a:rPr lang="en-US" dirty="0" smtClean="0"/>
              <a:t>, a Cantilever spar cable-stayed bridge</a:t>
            </a:r>
          </a:p>
          <a:p>
            <a:r>
              <a:rPr lang="en-US" dirty="0" smtClean="0">
                <a:hlinkClick r:id="rId52" tooltip="Sundial Bridge at Turtle Bay"/>
              </a:rPr>
              <a:t>Sundial Bridge at Turtle Bay</a:t>
            </a:r>
            <a:r>
              <a:rPr lang="en-US" dirty="0" smtClean="0"/>
              <a:t> in the United States</a:t>
            </a:r>
          </a:p>
          <a:p>
            <a:r>
              <a:rPr lang="en-US" dirty="0" smtClean="0"/>
              <a:t>A </a:t>
            </a:r>
            <a:r>
              <a:rPr lang="en-US" dirty="0" smtClean="0">
                <a:hlinkClick r:id="rId53" tooltip="Side-spar cable-stayed bridge"/>
              </a:rPr>
              <a:t>side-spar cable-stayed bridge</a:t>
            </a:r>
            <a:r>
              <a:rPr lang="en-US" dirty="0" smtClean="0"/>
              <a:t> uses a central tower supported on only one side. This design could allow the construction of a curved bridge.</a:t>
            </a:r>
          </a:p>
          <a:p>
            <a:endParaRPr lang="en-US" b="1" dirty="0" smtClean="0"/>
          </a:p>
          <a:p>
            <a:r>
              <a:rPr lang="en-US" b="1" dirty="0" smtClean="0"/>
              <a:t>Cantilever-spar cable-stayed bridge</a:t>
            </a:r>
          </a:p>
          <a:p>
            <a:r>
              <a:rPr lang="en-US" dirty="0" smtClean="0"/>
              <a:t>Far more radical in its structure, the </a:t>
            </a:r>
            <a:r>
              <a:rPr lang="en-US" dirty="0" smtClean="0">
                <a:hlinkClick r:id="rId54" tooltip="Redding, California"/>
              </a:rPr>
              <a:t>Redding, California</a:t>
            </a:r>
            <a:r>
              <a:rPr lang="en-US" dirty="0" smtClean="0"/>
              <a:t>, </a:t>
            </a:r>
            <a:r>
              <a:rPr lang="en-US" dirty="0" smtClean="0">
                <a:hlinkClick r:id="rId55" tooltip="Sundial Bridge"/>
              </a:rPr>
              <a:t>Sundial Bridge</a:t>
            </a:r>
            <a:r>
              <a:rPr lang="en-US" dirty="0" smtClean="0"/>
              <a:t> is a pedestrian bridge that uses a single </a:t>
            </a:r>
            <a:r>
              <a:rPr lang="en-US" dirty="0" smtClean="0">
                <a:hlinkClick r:id="rId56" tooltip="Cantilever spar cable-stayed bridge"/>
              </a:rPr>
              <a:t>cantilever spar</a:t>
            </a:r>
            <a:r>
              <a:rPr lang="en-US" dirty="0" smtClean="0"/>
              <a:t> on one side of the span, with cables on one side only to support the bridge deck. Unlike the other cable-stayed types shown this bridge exerts considerable overturning force upon its foundation and the spar must resist the bending caused by the cables, as the cable forces are not balanced by opposing cables. The spar of this particular bridge forms the </a:t>
            </a:r>
            <a:r>
              <a:rPr lang="en-US" dirty="0" smtClean="0">
                <a:hlinkClick r:id="rId57" tooltip="Gnomon"/>
              </a:rPr>
              <a:t>gnomon</a:t>
            </a:r>
            <a:r>
              <a:rPr lang="en-US" dirty="0" smtClean="0"/>
              <a:t> of a large garden </a:t>
            </a:r>
            <a:r>
              <a:rPr lang="en-US" dirty="0" smtClean="0">
                <a:hlinkClick r:id="rId58" tooltip="Sundial"/>
              </a:rPr>
              <a:t>sundial</a:t>
            </a:r>
            <a:r>
              <a:rPr lang="en-US" dirty="0" smtClean="0"/>
              <a:t>. Related bridges by the architect </a:t>
            </a:r>
            <a:r>
              <a:rPr lang="en-US" dirty="0" smtClean="0">
                <a:hlinkClick r:id="rId59" tooltip="Santiago Calatrava"/>
              </a:rPr>
              <a:t>Santiago </a:t>
            </a:r>
            <a:r>
              <a:rPr lang="en-US" dirty="0" err="1" smtClean="0">
                <a:hlinkClick r:id="rId59" tooltip="Santiago Calatrava"/>
              </a:rPr>
              <a:t>Calatrava</a:t>
            </a:r>
            <a:r>
              <a:rPr lang="en-US" dirty="0" smtClean="0"/>
              <a:t> include the </a:t>
            </a:r>
            <a:r>
              <a:rPr lang="en-US" dirty="0" smtClean="0">
                <a:hlinkClick r:id="rId60" tooltip="Puente del Alamillo"/>
              </a:rPr>
              <a:t>Puente del </a:t>
            </a:r>
            <a:r>
              <a:rPr lang="en-US" dirty="0" err="1" smtClean="0">
                <a:hlinkClick r:id="rId60" tooltip="Puente del Alamillo"/>
              </a:rPr>
              <a:t>Alamillo</a:t>
            </a:r>
            <a:r>
              <a:rPr lang="en-US" dirty="0" smtClean="0"/>
              <a:t> (1992), </a:t>
            </a:r>
            <a:r>
              <a:rPr lang="en-US" dirty="0" smtClean="0">
                <a:hlinkClick r:id="rId61" tooltip="Puente de la Mujer"/>
              </a:rPr>
              <a:t>Puente de la </a:t>
            </a:r>
            <a:r>
              <a:rPr lang="en-US" dirty="0" err="1" smtClean="0">
                <a:hlinkClick r:id="rId61" tooltip="Puente de la Mujer"/>
              </a:rPr>
              <a:t>Mujer</a:t>
            </a:r>
            <a:r>
              <a:rPr lang="en-US" dirty="0" smtClean="0"/>
              <a:t> (2001), and </a:t>
            </a:r>
            <a:r>
              <a:rPr lang="en-US" dirty="0" smtClean="0">
                <a:hlinkClick r:id="rId62" tooltip="Chords Bridge"/>
              </a:rPr>
              <a:t>Chords Bridge</a:t>
            </a:r>
            <a:r>
              <a:rPr lang="en-US" dirty="0" smtClean="0"/>
              <a:t> (2008).</a:t>
            </a:r>
          </a:p>
          <a:p>
            <a:endParaRPr lang="en-US" b="1" dirty="0" smtClean="0"/>
          </a:p>
          <a:p>
            <a:r>
              <a:rPr lang="en-US" b="1" dirty="0" smtClean="0"/>
              <a:t>Multiple-span cable-stayed bridge</a:t>
            </a:r>
          </a:p>
          <a:p>
            <a:r>
              <a:rPr lang="en-US" dirty="0" smtClean="0"/>
              <a:t>Cable-stayed bridges with more than three spans involve significantly more challenging designs than do 2-span or 3-span structures.</a:t>
            </a:r>
          </a:p>
          <a:p>
            <a:r>
              <a:rPr lang="en-US" dirty="0" smtClean="0"/>
              <a:t>In a 2-span or 3-span cable-stayed bridge, the loads from the main spans are normally anchored back near the end </a:t>
            </a:r>
            <a:r>
              <a:rPr lang="en-US" dirty="0" smtClean="0">
                <a:hlinkClick r:id="rId63" tooltip="Abutment"/>
              </a:rPr>
              <a:t>abutments</a:t>
            </a:r>
            <a:r>
              <a:rPr lang="en-US" dirty="0" smtClean="0"/>
              <a:t> by stays in the end spans. For more spans, this is not the case and the bridge structure is less stiff overall. This can create difficulties both in the design of the deck and the pylons. Examples of multiple-span structures in which this is the case include </a:t>
            </a:r>
            <a:r>
              <a:rPr lang="en-US" dirty="0" smtClean="0">
                <a:hlinkClick r:id="rId64" tooltip="Ting Kau Bridge"/>
              </a:rPr>
              <a:t>Ting </a:t>
            </a:r>
            <a:r>
              <a:rPr lang="en-US" dirty="0" err="1" smtClean="0">
                <a:hlinkClick r:id="rId64" tooltip="Ting Kau Bridge"/>
              </a:rPr>
              <a:t>Kau</a:t>
            </a:r>
            <a:r>
              <a:rPr lang="en-US" dirty="0" smtClean="0">
                <a:hlinkClick r:id="rId64" tooltip="Ting Kau Bridge"/>
              </a:rPr>
              <a:t> Bridge</a:t>
            </a:r>
            <a:r>
              <a:rPr lang="en-US" dirty="0" smtClean="0"/>
              <a:t>, where additional 'cross-bracing' stays are used to </a:t>
            </a:r>
            <a:r>
              <a:rPr lang="en-US" dirty="0" err="1" smtClean="0"/>
              <a:t>stabilise</a:t>
            </a:r>
            <a:r>
              <a:rPr lang="en-US" dirty="0" smtClean="0"/>
              <a:t> the pylons; </a:t>
            </a:r>
            <a:r>
              <a:rPr lang="en-US" dirty="0" err="1" smtClean="0">
                <a:hlinkClick r:id="rId65" tooltip="Millau Viaduct"/>
              </a:rPr>
              <a:t>Millau</a:t>
            </a:r>
            <a:r>
              <a:rPr lang="en-US" dirty="0" smtClean="0">
                <a:hlinkClick r:id="rId65" tooltip="Millau Viaduct"/>
              </a:rPr>
              <a:t> Viaduct</a:t>
            </a:r>
            <a:r>
              <a:rPr lang="en-US" dirty="0" smtClean="0"/>
              <a:t> and </a:t>
            </a:r>
            <a:r>
              <a:rPr lang="en-US" dirty="0" err="1" smtClean="0">
                <a:hlinkClick r:id="rId66" tooltip="Mezcala Bridge"/>
              </a:rPr>
              <a:t>Mezcala</a:t>
            </a:r>
            <a:r>
              <a:rPr lang="en-US" dirty="0" smtClean="0">
                <a:hlinkClick r:id="rId66" tooltip="Mezcala Bridge"/>
              </a:rPr>
              <a:t> Bridge</a:t>
            </a:r>
            <a:r>
              <a:rPr lang="en-US" dirty="0" smtClean="0"/>
              <a:t>, where twin-legged towers are used; and </a:t>
            </a:r>
            <a:r>
              <a:rPr lang="en-US" dirty="0" smtClean="0">
                <a:hlinkClick r:id="rId67" tooltip="General Rafael Urdaneta Bridge"/>
              </a:rPr>
              <a:t>General Rafael </a:t>
            </a:r>
            <a:r>
              <a:rPr lang="en-US" dirty="0" err="1" smtClean="0">
                <a:hlinkClick r:id="rId67" tooltip="General Rafael Urdaneta Bridge"/>
              </a:rPr>
              <a:t>Urdaneta</a:t>
            </a:r>
            <a:r>
              <a:rPr lang="en-US" dirty="0" smtClean="0">
                <a:hlinkClick r:id="rId67" tooltip="General Rafael Urdaneta Bridge"/>
              </a:rPr>
              <a:t> Bridge</a:t>
            </a:r>
            <a:r>
              <a:rPr lang="en-US" dirty="0" smtClean="0"/>
              <a:t>, where very stiff multi-legged frame towers were adopted. A similar situation with a suspension bridge is found at both the </a:t>
            </a:r>
            <a:r>
              <a:rPr lang="en-US" dirty="0" smtClean="0">
                <a:hlinkClick r:id="rId68" tooltip="Great Seto Bridge"/>
              </a:rPr>
              <a:t>Great </a:t>
            </a:r>
            <a:r>
              <a:rPr lang="en-US" dirty="0" err="1" smtClean="0">
                <a:hlinkClick r:id="rId68" tooltip="Great Seto Bridge"/>
              </a:rPr>
              <a:t>Seto</a:t>
            </a:r>
            <a:r>
              <a:rPr lang="en-US" dirty="0" smtClean="0">
                <a:hlinkClick r:id="rId68" tooltip="Great Seto Bridge"/>
              </a:rPr>
              <a:t> Bridge</a:t>
            </a:r>
            <a:r>
              <a:rPr lang="en-US" dirty="0" smtClean="0"/>
              <a:t> and </a:t>
            </a:r>
            <a:r>
              <a:rPr lang="en-US" dirty="0" smtClean="0">
                <a:hlinkClick r:id="rId69" tooltip="San Francisco – Oakland Bay Bridge"/>
              </a:rPr>
              <a:t>San Francisco – Oakland Bay Bridge</a:t>
            </a:r>
            <a:r>
              <a:rPr lang="en-US" dirty="0" smtClean="0"/>
              <a:t> where additional anchorage piers are required after every set of three suspension spans - this solution can also be adapted for cable-stayed bridges.</a:t>
            </a:r>
            <a:r>
              <a:rPr lang="en-US" baseline="30000" dirty="0" smtClean="0">
                <a:hlinkClick r:id="rId70"/>
              </a:rPr>
              <a:t>[4]</a:t>
            </a:r>
            <a:endParaRPr lang="en-US" dirty="0" smtClean="0"/>
          </a:p>
          <a:p>
            <a:endParaRPr lang="en-US" b="1" dirty="0" smtClean="0"/>
          </a:p>
          <a:p>
            <a:r>
              <a:rPr lang="en-US" b="1" dirty="0" err="1" smtClean="0"/>
              <a:t>Extradosed</a:t>
            </a:r>
            <a:r>
              <a:rPr lang="en-US" b="1" dirty="0" smtClean="0"/>
              <a:t> bridge</a:t>
            </a:r>
          </a:p>
          <a:p>
            <a:r>
              <a:rPr lang="en-US" dirty="0" err="1" smtClean="0">
                <a:hlinkClick r:id="rId71" tooltip="Octavio Frias de Oliveira bridge"/>
              </a:rPr>
              <a:t>Octavio</a:t>
            </a:r>
            <a:r>
              <a:rPr lang="en-US" dirty="0" smtClean="0">
                <a:hlinkClick r:id="rId71" tooltip="Octavio Frias de Oliveira bridge"/>
              </a:rPr>
              <a:t> </a:t>
            </a:r>
            <a:r>
              <a:rPr lang="en-US" dirty="0" err="1" smtClean="0">
                <a:hlinkClick r:id="rId71" tooltip="Octavio Frias de Oliveira bridge"/>
              </a:rPr>
              <a:t>Frias</a:t>
            </a:r>
            <a:r>
              <a:rPr lang="en-US" dirty="0" smtClean="0">
                <a:hlinkClick r:id="rId71" tooltip="Octavio Frias de Oliveira bridge"/>
              </a:rPr>
              <a:t> de Oliveira bridge</a:t>
            </a:r>
            <a:r>
              <a:rPr lang="en-US" dirty="0" smtClean="0"/>
              <a:t>, in </a:t>
            </a:r>
            <a:r>
              <a:rPr lang="en-US" dirty="0" smtClean="0">
                <a:hlinkClick r:id="rId72" tooltip="São Paulo"/>
              </a:rPr>
              <a:t>São Paulo</a:t>
            </a:r>
            <a:r>
              <a:rPr lang="en-US" dirty="0" smtClean="0"/>
              <a:t>, </a:t>
            </a:r>
            <a:r>
              <a:rPr lang="en-US" dirty="0" smtClean="0">
                <a:hlinkClick r:id="rId73" tooltip="Brazil"/>
              </a:rPr>
              <a:t>Brazil</a:t>
            </a:r>
            <a:r>
              <a:rPr lang="en-US" dirty="0" smtClean="0"/>
              <a:t>. It is the only bridge in the world that has two curved tracks supported by a single concrete mast.</a:t>
            </a:r>
          </a:p>
          <a:p>
            <a:r>
              <a:rPr lang="en-US" dirty="0" smtClean="0"/>
              <a:t>The </a:t>
            </a:r>
            <a:r>
              <a:rPr lang="en-US" dirty="0" err="1" smtClean="0">
                <a:hlinkClick r:id="rId74" tooltip="Extradosed bridge"/>
              </a:rPr>
              <a:t>extradosed</a:t>
            </a:r>
            <a:r>
              <a:rPr lang="en-US" dirty="0" smtClean="0">
                <a:hlinkClick r:id="rId74" tooltip="Extradosed bridge"/>
              </a:rPr>
              <a:t> bridge</a:t>
            </a:r>
            <a:r>
              <a:rPr lang="en-US" dirty="0" smtClean="0"/>
              <a:t> is a cable-stayed bridge but with a more substantial bridge deck that, being stiffer and stronger, allows the cables to be omitted close to the tower and for the towers to be lower in proportion to the span.</a:t>
            </a:r>
          </a:p>
          <a:p>
            <a:endParaRPr lang="en-US" b="1" dirty="0" smtClean="0"/>
          </a:p>
          <a:p>
            <a:r>
              <a:rPr lang="en-US" b="1" dirty="0" smtClean="0"/>
              <a:t>Cable-stayed cradle-system bridge</a:t>
            </a:r>
          </a:p>
          <a:p>
            <a:r>
              <a:rPr lang="en-US" dirty="0" smtClean="0"/>
              <a:t>Cable-Bridge over </a:t>
            </a:r>
            <a:r>
              <a:rPr lang="en-US" dirty="0" err="1" smtClean="0"/>
              <a:t>Krishnarajapuram</a:t>
            </a:r>
            <a:r>
              <a:rPr lang="en-US" dirty="0" smtClean="0"/>
              <a:t> Railway station</a:t>
            </a:r>
          </a:p>
          <a:p>
            <a:r>
              <a:rPr lang="en-US" dirty="0" smtClean="0"/>
              <a:t>A cradle system carries the strands within the stays from bridge deck to bridge deck, as a continuous element, eliminating anchorages in the pylons. Each epoxy-coated steel strand is carried inside the cradle in a one-inch (2.54 cm) steel tube. Each strand acts independently, allowing for removal, inspection and replacement of individual strands. The first two such bridges are the </a:t>
            </a:r>
            <a:r>
              <a:rPr lang="en-US" dirty="0" smtClean="0">
                <a:hlinkClick r:id="rId75" tooltip="Penobscot Narrows Bridge"/>
              </a:rPr>
              <a:t>Penobscot Narrows Bridge</a:t>
            </a:r>
            <a:r>
              <a:rPr lang="en-US" dirty="0" smtClean="0"/>
              <a:t>, completed in 2006, and the </a:t>
            </a:r>
            <a:r>
              <a:rPr lang="en-US" dirty="0" smtClean="0">
                <a:hlinkClick r:id="rId76" tooltip="Veterans' Glass City Skyway"/>
              </a:rPr>
              <a:t>Veterans' Glass City Skyway</a:t>
            </a:r>
            <a:r>
              <a:rPr lang="en-US" dirty="0" smtClean="0"/>
              <a:t>, completed in 2007.</a:t>
            </a:r>
          </a:p>
          <a:p>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899A51B6-7E8F-415B-B47A-B733DFD7D2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A </a:t>
            </a:r>
            <a:r>
              <a:rPr lang="en-US" b="1" dirty="0" smtClean="0"/>
              <a:t>truss bridge</a:t>
            </a:r>
            <a:r>
              <a:rPr lang="en-US" dirty="0" smtClean="0"/>
              <a:t> is a </a:t>
            </a:r>
            <a:r>
              <a:rPr lang="en-US" dirty="0" smtClean="0">
                <a:hlinkClick r:id="rId3" tooltip="Bridge"/>
              </a:rPr>
              <a:t>bridge</a:t>
            </a:r>
            <a:r>
              <a:rPr lang="en-US" dirty="0" smtClean="0"/>
              <a:t> composed of connected elements(typically straight) which may be stressed from </a:t>
            </a:r>
            <a:r>
              <a:rPr lang="en-US" dirty="0" smtClean="0">
                <a:hlinkClick r:id="rId4" tooltip="Tension (mechanics)"/>
              </a:rPr>
              <a:t>tension</a:t>
            </a:r>
            <a:r>
              <a:rPr lang="en-US" dirty="0" smtClean="0"/>
              <a:t>, </a:t>
            </a:r>
            <a:r>
              <a:rPr lang="en-US" dirty="0" smtClean="0">
                <a:hlinkClick r:id="rId5" tooltip="Compression (physical)"/>
              </a:rPr>
              <a:t>compression</a:t>
            </a:r>
            <a:r>
              <a:rPr lang="en-US" dirty="0" smtClean="0"/>
              <a:t>, or sometimes both in response to dynamic loads. Truss bridges are one of the oldest types of modern bridges. The basic types of </a:t>
            </a:r>
            <a:r>
              <a:rPr lang="en-US" dirty="0" smtClean="0">
                <a:hlinkClick r:id="rId6" tooltip="Truss"/>
              </a:rPr>
              <a:t>truss</a:t>
            </a:r>
            <a:r>
              <a:rPr lang="en-US" dirty="0" smtClean="0"/>
              <a:t> bridges shown in this article have simple designs which could be easily analyzed by nineteenth and early twentieth century engineers. A truss bridge is economical to construct owing to its efficient use of materials.</a:t>
            </a:r>
          </a:p>
          <a:p>
            <a:endParaRPr lang="en-US" b="1" dirty="0" smtClean="0"/>
          </a:p>
          <a:p>
            <a:r>
              <a:rPr lang="en-US" b="1" dirty="0" smtClean="0"/>
              <a:t>Design</a:t>
            </a:r>
          </a:p>
          <a:p>
            <a:r>
              <a:rPr lang="en-US" dirty="0" smtClean="0"/>
              <a:t>The integral members of a truss bridge</a:t>
            </a:r>
          </a:p>
          <a:p>
            <a:r>
              <a:rPr lang="en-US" dirty="0" smtClean="0"/>
              <a:t>The nature of a </a:t>
            </a:r>
            <a:r>
              <a:rPr lang="en-US" dirty="0" smtClean="0">
                <a:hlinkClick r:id="rId6" tooltip="Truss"/>
              </a:rPr>
              <a:t>truss</a:t>
            </a:r>
            <a:r>
              <a:rPr lang="en-US" dirty="0" smtClean="0"/>
              <a:t> allows for the </a:t>
            </a:r>
            <a:r>
              <a:rPr lang="en-US" dirty="0" smtClean="0">
                <a:hlinkClick r:id="rId7" tooltip="Analysis"/>
              </a:rPr>
              <a:t>analysis</a:t>
            </a:r>
            <a:r>
              <a:rPr lang="en-US" dirty="0" smtClean="0"/>
              <a:t> of the structure using a few assumptions and the application of </a:t>
            </a:r>
            <a:r>
              <a:rPr lang="en-US" dirty="0" smtClean="0">
                <a:hlinkClick r:id="rId8" tooltip="Newton's laws of motion"/>
              </a:rPr>
              <a:t>Newton's laws of motion</a:t>
            </a:r>
            <a:r>
              <a:rPr lang="en-US" dirty="0" smtClean="0"/>
              <a:t> according to the branch of </a:t>
            </a:r>
            <a:r>
              <a:rPr lang="en-US" dirty="0" smtClean="0">
                <a:hlinkClick r:id="rId9" tooltip="Physics"/>
              </a:rPr>
              <a:t>physics</a:t>
            </a:r>
            <a:r>
              <a:rPr lang="en-US" dirty="0" smtClean="0"/>
              <a:t> known as </a:t>
            </a:r>
            <a:r>
              <a:rPr lang="en-US" dirty="0" smtClean="0">
                <a:hlinkClick r:id="rId10" tooltip="Statics"/>
              </a:rPr>
              <a:t>statics</a:t>
            </a:r>
            <a:r>
              <a:rPr lang="en-US" dirty="0" smtClean="0"/>
              <a:t>. For purposes of analysis, trusses are assumed to be pin jointed where the straight components meet. This assumption means that members of the truss (chords, verticals and diagonals) will act only in tension or compression. A more complex analysis is required where rigid joints impose significant </a:t>
            </a:r>
            <a:r>
              <a:rPr lang="en-US" dirty="0" smtClean="0">
                <a:hlinkClick r:id="rId11" tooltip="Bending"/>
              </a:rPr>
              <a:t>bending</a:t>
            </a:r>
            <a:r>
              <a:rPr lang="en-US" dirty="0" smtClean="0"/>
              <a:t> loads upon the elements, as in a </a:t>
            </a:r>
            <a:r>
              <a:rPr lang="en-US" dirty="0" err="1" smtClean="0">
                <a:hlinkClick r:id="rId12" tooltip="Vierendeel bridge"/>
              </a:rPr>
              <a:t>Vierendeel</a:t>
            </a:r>
            <a:r>
              <a:rPr lang="en-US" dirty="0" smtClean="0">
                <a:hlinkClick r:id="rId12" tooltip="Vierendeel bridge"/>
              </a:rPr>
              <a:t> truss</a:t>
            </a:r>
            <a:r>
              <a:rPr lang="en-US" dirty="0" smtClean="0"/>
              <a:t>.</a:t>
            </a:r>
          </a:p>
          <a:p>
            <a:r>
              <a:rPr lang="en-US" dirty="0" smtClean="0"/>
              <a:t>In the bridge illustrated in the </a:t>
            </a:r>
            <a:r>
              <a:rPr lang="en-US" dirty="0" err="1" smtClean="0"/>
              <a:t>infobox</a:t>
            </a:r>
            <a:r>
              <a:rPr lang="en-US" dirty="0" smtClean="0"/>
              <a:t> at the top, vertical members are in tension, lower horizontal members in tension, </a:t>
            </a:r>
            <a:r>
              <a:rPr lang="en-US" dirty="0" smtClean="0">
                <a:hlinkClick r:id="rId13" tooltip="Shear stress"/>
              </a:rPr>
              <a:t>shear</a:t>
            </a:r>
            <a:r>
              <a:rPr lang="en-US" dirty="0" smtClean="0"/>
              <a:t>, and bending, outer diagonal and top members are in compression, while the inner diagonals are in tension. The central vertical member stabilizes the upper compression member, preventing it from </a:t>
            </a:r>
            <a:r>
              <a:rPr lang="en-US" dirty="0" smtClean="0">
                <a:hlinkClick r:id="rId14" tooltip="Buckling"/>
              </a:rPr>
              <a:t>buckling</a:t>
            </a:r>
            <a:r>
              <a:rPr lang="en-US" dirty="0" smtClean="0"/>
              <a:t>. If the top member is sufficiently stiff then this vertical element may be eliminated. If the lower chord (a horizontal member of a truss) is sufficiently resistant to bending and shear, the outer vertical elements may be eliminated, but with additional strength added to other members in compensation. The ability to distribute the forces in various ways has led to a large variety of truss bridge types. Some types may be more advantageous when wood is employed for compression elements while other types may be easier to erect in particular site conditions, or when the balance between labor, machinery and material costs have certain favorable proportions.</a:t>
            </a:r>
          </a:p>
          <a:p>
            <a:r>
              <a:rPr lang="en-US" dirty="0" smtClean="0"/>
              <a:t>The inclusion of the elements shown is largely an engineering decision based upon economics, being a balance between the costs of raw materials, off-site fabrication, component transportation, on-site erection, the availability of machinery and the cost of labor. In other cases the appearance of the structure may take on greater importance and so influence the design decisions beyond mere matters of economics. Modern materials such as </a:t>
            </a:r>
            <a:r>
              <a:rPr lang="en-US" dirty="0" err="1" smtClean="0">
                <a:hlinkClick r:id="rId15" tooltip="Prestressed concrete"/>
              </a:rPr>
              <a:t>prestressed</a:t>
            </a:r>
            <a:r>
              <a:rPr lang="en-US" dirty="0" smtClean="0">
                <a:hlinkClick r:id="rId15" tooltip="Prestressed concrete"/>
              </a:rPr>
              <a:t> concrete</a:t>
            </a:r>
            <a:r>
              <a:rPr lang="en-US" dirty="0" smtClean="0"/>
              <a:t> and fabrication methods, such as automated </a:t>
            </a:r>
            <a:r>
              <a:rPr lang="en-US" dirty="0" smtClean="0">
                <a:hlinkClick r:id="rId16" tooltip="Welding"/>
              </a:rPr>
              <a:t>welding</a:t>
            </a:r>
            <a:r>
              <a:rPr lang="en-US" dirty="0" smtClean="0"/>
              <a:t>, and the changing price of steel relative to that of labor have significantly influenced the design of modern bridges.</a:t>
            </a:r>
          </a:p>
          <a:p>
            <a:endParaRPr lang="en-US" b="1" dirty="0" smtClean="0"/>
          </a:p>
          <a:p>
            <a:r>
              <a:rPr lang="en-US" b="1" dirty="0" smtClean="0"/>
              <a:t>History in the United States</a:t>
            </a:r>
          </a:p>
          <a:p>
            <a:r>
              <a:rPr lang="en-US" dirty="0" smtClean="0"/>
              <a:t>Warren-type through-truss of the former </a:t>
            </a:r>
            <a:r>
              <a:rPr lang="en-US" dirty="0" smtClean="0">
                <a:hlinkClick r:id="rId17" tooltip="Seaboard Air Line Railway"/>
              </a:rPr>
              <a:t>Seaboard Air Line Railway</a:t>
            </a:r>
            <a:r>
              <a:rPr lang="en-US" dirty="0" smtClean="0"/>
              <a:t>, located near the village of Willow, </a:t>
            </a:r>
            <a:r>
              <a:rPr lang="en-US" dirty="0" smtClean="0">
                <a:hlinkClick r:id="rId18" tooltip="Florida"/>
              </a:rPr>
              <a:t>Florida</a:t>
            </a:r>
            <a:r>
              <a:rPr lang="en-US" dirty="0" smtClean="0"/>
              <a:t>; abandoned since the mid-1980s</a:t>
            </a:r>
          </a:p>
          <a:p>
            <a:r>
              <a:rPr lang="en-US" dirty="0" smtClean="0"/>
              <a:t>Because wood was so abundant, early truss bridges would typically use carefully fitted timbers for members taking compression and iron rods for </a:t>
            </a:r>
            <a:r>
              <a:rPr lang="en-US" dirty="0" smtClean="0">
                <a:hlinkClick r:id="rId19" tooltip="Tension member"/>
              </a:rPr>
              <a:t>tension members</a:t>
            </a:r>
            <a:r>
              <a:rPr lang="en-US" dirty="0" smtClean="0"/>
              <a:t>, usually constructed as a </a:t>
            </a:r>
            <a:r>
              <a:rPr lang="en-US" dirty="0" smtClean="0">
                <a:hlinkClick r:id="rId20" tooltip="Covered bridge"/>
              </a:rPr>
              <a:t>covered bridge</a:t>
            </a:r>
            <a:r>
              <a:rPr lang="en-US" dirty="0" smtClean="0"/>
              <a:t> to protect the structure. In 1820 a simple form of truss, </a:t>
            </a:r>
            <a:r>
              <a:rPr lang="en-US" dirty="0" smtClean="0">
                <a:hlinkClick r:id="rId21" tooltip="Lattice truss bridge"/>
              </a:rPr>
              <a:t>Town's lattice truss</a:t>
            </a:r>
            <a:r>
              <a:rPr lang="en-US" dirty="0" smtClean="0"/>
              <a:t>, was patented, and had the advantage of not requiring high labor skills nor much metal. Few iron truss bridges were built in the United States before 1850.</a:t>
            </a:r>
          </a:p>
          <a:p>
            <a:r>
              <a:rPr lang="en-US" dirty="0" smtClean="0"/>
              <a:t>Truss bridges became a common type of bridge built from the 1870s through the 1930s. Examples of these bridges still remain across the United States, but their numbers are dropping rapidly, as they are demolished and replaced with new structures. As metal slowly started to replace timber, </a:t>
            </a:r>
            <a:r>
              <a:rPr lang="en-US" dirty="0" smtClean="0">
                <a:hlinkClick r:id="rId22" tooltip="Wrought iron"/>
              </a:rPr>
              <a:t>wrought iron</a:t>
            </a:r>
            <a:r>
              <a:rPr lang="en-US" dirty="0" smtClean="0"/>
              <a:t> bridges in the U.S. started being built on a large scale in the 1870s. Bowstring truss bridges were a common truss design seen during this time, with their arched top chords. Companies like the Wrought Iron Bridge Company of </a:t>
            </a:r>
            <a:r>
              <a:rPr lang="en-US" dirty="0" smtClean="0">
                <a:hlinkClick r:id="rId23" tooltip="Canton, Ohio"/>
              </a:rPr>
              <a:t>Canton, Ohio</a:t>
            </a:r>
            <a:r>
              <a:rPr lang="en-US" dirty="0" smtClean="0"/>
              <a:t> and the </a:t>
            </a:r>
            <a:r>
              <a:rPr lang="en-US" dirty="0" smtClean="0">
                <a:hlinkClick r:id="rId24" tooltip="King Bridge Company"/>
              </a:rPr>
              <a:t>King Bridge Company</a:t>
            </a:r>
            <a:r>
              <a:rPr lang="en-US" dirty="0" smtClean="0"/>
              <a:t> of </a:t>
            </a:r>
            <a:r>
              <a:rPr lang="en-US" dirty="0" smtClean="0">
                <a:hlinkClick r:id="rId25" tooltip="Cleveland, Ohio"/>
              </a:rPr>
              <a:t>Cleveland, Ohio</a:t>
            </a:r>
            <a:r>
              <a:rPr lang="en-US" dirty="0" smtClean="0"/>
              <a:t> became well-known companies, as they marketed their designs to different cities and townships. The bowstring truss design (</a:t>
            </a:r>
            <a:r>
              <a:rPr lang="en-US" dirty="0" smtClean="0">
                <a:hlinkClick r:id="rId26"/>
              </a:rPr>
              <a:t>photo</a:t>
            </a:r>
            <a:r>
              <a:rPr lang="en-US" dirty="0" smtClean="0"/>
              <a:t>) fell out of favor due to a lack of durability, and gave way to the Pratt truss design, which was stronger. Again, the bridge companies marketed their designs, with the Wrought Iron Bridge Company in the lead. As the 1880s and 1890s progressed, </a:t>
            </a:r>
            <a:r>
              <a:rPr lang="en-US" dirty="0" smtClean="0">
                <a:hlinkClick r:id="rId27" tooltip="Steel"/>
              </a:rPr>
              <a:t>steel</a:t>
            </a:r>
            <a:r>
              <a:rPr lang="en-US" dirty="0" smtClean="0"/>
              <a:t> began to replace wrought iron as the preferred material. Other truss designs were used during this time, including the camel-back. By the 1910s, many states developed standard plan truss bridges, including steel Warren pony truss bridges. As the 1920s and 1930s progressed, some states, such as </a:t>
            </a:r>
            <a:r>
              <a:rPr lang="en-US" dirty="0" smtClean="0">
                <a:hlinkClick r:id="rId28" tooltip="Pennsylvania"/>
              </a:rPr>
              <a:t>Pennsylvania</a:t>
            </a:r>
            <a:r>
              <a:rPr lang="en-US" dirty="0" smtClean="0"/>
              <a:t>, continued to build steel truss bridges, including massive steel through truss bridges for long spans. Other states, such as </a:t>
            </a:r>
            <a:r>
              <a:rPr lang="en-US" dirty="0" smtClean="0">
                <a:hlinkClick r:id="rId29" tooltip="Michigan"/>
              </a:rPr>
              <a:t>Michigan</a:t>
            </a:r>
            <a:r>
              <a:rPr lang="en-US" dirty="0" smtClean="0"/>
              <a:t>, used standard plan concrete girder and beam bridges, and only a limited number of truss bridges were built.</a:t>
            </a:r>
          </a:p>
          <a:p>
            <a:endParaRPr lang="en-US" b="1" dirty="0" smtClean="0"/>
          </a:p>
          <a:p>
            <a:r>
              <a:rPr lang="en-US" b="1" dirty="0" smtClean="0"/>
              <a:t> Roadbed types</a:t>
            </a:r>
          </a:p>
          <a:p>
            <a:r>
              <a:rPr lang="en-US" dirty="0" smtClean="0"/>
              <a:t>The truss may carry its </a:t>
            </a:r>
            <a:r>
              <a:rPr lang="en-US" dirty="0" smtClean="0">
                <a:hlinkClick r:id="rId30" tooltip="Deck (bridge)"/>
              </a:rPr>
              <a:t>roadbed</a:t>
            </a:r>
            <a:r>
              <a:rPr lang="en-US" dirty="0" smtClean="0"/>
              <a:t> on top, in the middle, or at the bottom of the truss. Bridges with the roadbed at the top or the bottom are the most common as this allows both the top and bottom to be stiffened, forming a </a:t>
            </a:r>
            <a:r>
              <a:rPr lang="en-US" dirty="0" smtClean="0">
                <a:hlinkClick r:id="rId31" tooltip="Box truss"/>
              </a:rPr>
              <a:t>box truss</a:t>
            </a:r>
            <a:r>
              <a:rPr lang="en-US" dirty="0" smtClean="0"/>
              <a:t>. When the roadbed is atop the truss it is called a </a:t>
            </a:r>
            <a:r>
              <a:rPr lang="en-US" b="1" dirty="0" smtClean="0"/>
              <a:t>deck truss</a:t>
            </a:r>
            <a:r>
              <a:rPr lang="en-US" dirty="0" smtClean="0"/>
              <a:t> (an example of this was the </a:t>
            </a:r>
            <a:r>
              <a:rPr lang="en-US" dirty="0" smtClean="0">
                <a:hlinkClick r:id="rId32" tooltip="I-35W Mississippi River bridge"/>
              </a:rPr>
              <a:t>I-35W Mississippi River bridge</a:t>
            </a:r>
            <a:r>
              <a:rPr lang="en-US" dirty="0" smtClean="0"/>
              <a:t>), when the truss members are both above and below the roadbed, it is called a </a:t>
            </a:r>
            <a:r>
              <a:rPr lang="en-US" b="1" dirty="0" smtClean="0"/>
              <a:t>through truss</a:t>
            </a:r>
            <a:r>
              <a:rPr lang="en-US" dirty="0" smtClean="0"/>
              <a:t> (an example of this application is the </a:t>
            </a:r>
            <a:r>
              <a:rPr lang="en-US" dirty="0" smtClean="0">
                <a:hlinkClick r:id="rId33" tooltip="Pulaski Skyway"/>
              </a:rPr>
              <a:t>Pulaski Skyway</a:t>
            </a:r>
            <a:r>
              <a:rPr lang="en-US" dirty="0" smtClean="0"/>
              <a:t>), and where the sides extend above the roadbed but are not connected, a </a:t>
            </a:r>
            <a:r>
              <a:rPr lang="en-US" b="1" dirty="0" smtClean="0"/>
              <a:t>pony truss</a:t>
            </a:r>
            <a:r>
              <a:rPr lang="en-US" dirty="0" smtClean="0"/>
              <a:t> or </a:t>
            </a:r>
            <a:r>
              <a:rPr lang="en-US" b="1" dirty="0" smtClean="0">
                <a:hlinkClick r:id="rId34" tooltip="Half-through"/>
              </a:rPr>
              <a:t>half-through</a:t>
            </a:r>
            <a:r>
              <a:rPr lang="en-US" b="1" dirty="0" smtClean="0"/>
              <a:t> truss</a:t>
            </a:r>
            <a:r>
              <a:rPr lang="en-US" dirty="0" smtClean="0"/>
              <a:t>.</a:t>
            </a:r>
          </a:p>
          <a:p>
            <a:r>
              <a:rPr lang="en-US" dirty="0" smtClean="0"/>
              <a:t>Sometimes both the upper and lower chords support roadbeds, forming a </a:t>
            </a:r>
            <a:r>
              <a:rPr lang="en-US" i="1" dirty="0" smtClean="0">
                <a:hlinkClick r:id="rId35" tooltip="Bridge"/>
              </a:rPr>
              <a:t>double-decked truss</a:t>
            </a:r>
            <a:r>
              <a:rPr lang="en-US" dirty="0" smtClean="0"/>
              <a:t>. This can be used to separate rail from road traffic or to separate the two directions of automobile traffic and so avoiding the likelihood of head-on collisions.</a:t>
            </a:r>
          </a:p>
          <a:p>
            <a:r>
              <a:rPr lang="en-US" i="1" dirty="0" smtClean="0"/>
              <a:t>Deck truss</a:t>
            </a:r>
            <a:r>
              <a:rPr lang="en-US" dirty="0" smtClean="0"/>
              <a:t> railroad bridge over the </a:t>
            </a:r>
            <a:r>
              <a:rPr lang="en-US" dirty="0" smtClean="0">
                <a:hlinkClick r:id="rId36" tooltip="Erie Canal"/>
              </a:rPr>
              <a:t>Erie Canal</a:t>
            </a:r>
            <a:r>
              <a:rPr lang="en-US" dirty="0" smtClean="0"/>
              <a:t> in </a:t>
            </a:r>
            <a:r>
              <a:rPr lang="en-US" dirty="0" smtClean="0">
                <a:hlinkClick r:id="rId37" tooltip="Lockport (city), New York"/>
              </a:rPr>
              <a:t>Lockport, New York</a:t>
            </a:r>
            <a:endParaRPr lang="en-US" dirty="0" smtClean="0"/>
          </a:p>
          <a:p>
            <a:r>
              <a:rPr lang="en-US" dirty="0" smtClean="0"/>
              <a:t>The four span </a:t>
            </a:r>
            <a:r>
              <a:rPr lang="en-US" i="1" dirty="0" smtClean="0"/>
              <a:t>through truss</a:t>
            </a:r>
            <a:r>
              <a:rPr lang="en-US" dirty="0" smtClean="0"/>
              <a:t> </a:t>
            </a:r>
            <a:r>
              <a:rPr lang="en-US" dirty="0" smtClean="0">
                <a:hlinkClick r:id="rId38" tooltip="James Barry Munnik Hertzog"/>
              </a:rPr>
              <a:t>General Hertzog Bridge</a:t>
            </a:r>
            <a:r>
              <a:rPr lang="en-US" dirty="0" smtClean="0"/>
              <a:t> over the </a:t>
            </a:r>
            <a:r>
              <a:rPr lang="en-US" dirty="0" smtClean="0">
                <a:hlinkClick r:id="rId39" tooltip="Orange River"/>
              </a:rPr>
              <a:t>Orange River</a:t>
            </a:r>
            <a:r>
              <a:rPr lang="en-US" dirty="0" smtClean="0"/>
              <a:t> at </a:t>
            </a:r>
            <a:r>
              <a:rPr lang="en-US" dirty="0" err="1" smtClean="0">
                <a:hlinkClick r:id="rId40" tooltip="Aliwal North"/>
              </a:rPr>
              <a:t>Aliwal</a:t>
            </a:r>
            <a:r>
              <a:rPr lang="en-US" dirty="0" smtClean="0">
                <a:hlinkClick r:id="rId40" tooltip="Aliwal North"/>
              </a:rPr>
              <a:t> North</a:t>
            </a:r>
            <a:r>
              <a:rPr lang="en-US" dirty="0" smtClean="0"/>
              <a:t> carries vehicular traffic.</a:t>
            </a:r>
          </a:p>
          <a:p>
            <a:r>
              <a:rPr lang="en-US" i="1" dirty="0" smtClean="0"/>
              <a:t>Pony truss</a:t>
            </a:r>
            <a:r>
              <a:rPr lang="en-US" dirty="0" smtClean="0"/>
              <a:t> bridge of reinforced concrete</a:t>
            </a:r>
          </a:p>
          <a:p>
            <a:r>
              <a:rPr lang="en-US" dirty="0" smtClean="0"/>
              <a:t>Sky Gate Bridge R at </a:t>
            </a:r>
            <a:r>
              <a:rPr lang="en-US" dirty="0" smtClean="0">
                <a:hlinkClick r:id="rId41" tooltip="Kansai International Airport"/>
              </a:rPr>
              <a:t>Kansai International Airport</a:t>
            </a:r>
            <a:r>
              <a:rPr lang="en-US" dirty="0" smtClean="0"/>
              <a:t>, </a:t>
            </a:r>
            <a:r>
              <a:rPr lang="en-US" dirty="0" smtClean="0">
                <a:hlinkClick r:id="rId42" tooltip="Osaka"/>
              </a:rPr>
              <a:t>Osaka</a:t>
            </a:r>
            <a:r>
              <a:rPr lang="en-US" dirty="0" smtClean="0"/>
              <a:t>, </a:t>
            </a:r>
            <a:r>
              <a:rPr lang="en-US" dirty="0" smtClean="0">
                <a:hlinkClick r:id="rId43" tooltip="Japan"/>
              </a:rPr>
              <a:t>Japan</a:t>
            </a:r>
            <a:r>
              <a:rPr lang="en-US" dirty="0" smtClean="0"/>
              <a:t>, is the longest double-decked truss bridge in the world. It carries three lanes of automobile traffic on top and two of rail below over nine truss spans.</a:t>
            </a:r>
          </a:p>
          <a:p>
            <a:endParaRPr lang="en-US" b="1" dirty="0" smtClean="0"/>
          </a:p>
          <a:p>
            <a:r>
              <a:rPr lang="en-US" b="1" dirty="0" smtClean="0"/>
              <a:t>Truss types used in bridges</a:t>
            </a:r>
          </a:p>
          <a:p>
            <a:endParaRPr lang="en-US" dirty="0" smtClean="0"/>
          </a:p>
          <a:p>
            <a:r>
              <a:rPr lang="en-US" dirty="0" smtClean="0"/>
              <a:t>Bridges are many times the best visible examples of truss use to the common person. There are many types of designs, many dating back hundreds of years. Below are some of the more common types and designs.</a:t>
            </a:r>
          </a:p>
          <a:p>
            <a:endParaRPr lang="en-US" b="1" dirty="0" smtClean="0"/>
          </a:p>
          <a:p>
            <a:r>
              <a:rPr lang="en-US" b="1" dirty="0" smtClean="0"/>
              <a:t>Allan truss</a:t>
            </a:r>
          </a:p>
          <a:p>
            <a:r>
              <a:rPr lang="en-US" dirty="0" smtClean="0"/>
              <a:t>Allan Truss illustrated</a:t>
            </a:r>
          </a:p>
          <a:p>
            <a:r>
              <a:rPr lang="en-US" dirty="0" smtClean="0"/>
              <a:t>Hampden Bridge showing the Allan truss design</a:t>
            </a:r>
          </a:p>
          <a:p>
            <a:r>
              <a:rPr lang="en-US" dirty="0" smtClean="0"/>
              <a:t>The </a:t>
            </a:r>
            <a:r>
              <a:rPr lang="en-US" b="1" dirty="0" smtClean="0"/>
              <a:t>Allan Truss</a:t>
            </a:r>
            <a:r>
              <a:rPr lang="en-US" dirty="0" smtClean="0"/>
              <a:t>, designed by </a:t>
            </a:r>
            <a:r>
              <a:rPr lang="en-US" dirty="0" smtClean="0">
                <a:hlinkClick r:id="rId44" tooltip="Percy Allan"/>
              </a:rPr>
              <a:t>Percy Allan</a:t>
            </a:r>
            <a:r>
              <a:rPr lang="en-US" dirty="0" smtClean="0"/>
              <a:t>, is partly based on the Howe truss. The first Allan truss was completed on 13 August 1894 over </a:t>
            </a:r>
            <a:r>
              <a:rPr lang="en-US" dirty="0" err="1" smtClean="0"/>
              <a:t>Glennies</a:t>
            </a:r>
            <a:r>
              <a:rPr lang="en-US" dirty="0" smtClean="0"/>
              <a:t> Creek at </a:t>
            </a:r>
            <a:r>
              <a:rPr lang="en-US" dirty="0" err="1" smtClean="0"/>
              <a:t>Camberwell</a:t>
            </a:r>
            <a:r>
              <a:rPr lang="en-US" dirty="0" smtClean="0"/>
              <a:t>, New South Wales and the last Allan truss bridge was built over Mill Creek near </a:t>
            </a:r>
            <a:r>
              <a:rPr lang="en-US" dirty="0" smtClean="0">
                <a:hlinkClick r:id="rId45" tooltip="Wisemans Ferry, New South Wales"/>
              </a:rPr>
              <a:t>Wisemans Ferry</a:t>
            </a:r>
            <a:r>
              <a:rPr lang="en-US" dirty="0" smtClean="0"/>
              <a:t> in 1929.</a:t>
            </a:r>
            <a:r>
              <a:rPr lang="en-US" baseline="30000" dirty="0" smtClean="0">
                <a:hlinkClick r:id="rId46"/>
              </a:rPr>
              <a:t>[2]</a:t>
            </a:r>
            <a:r>
              <a:rPr lang="en-US" baseline="30000" dirty="0" smtClean="0">
                <a:hlinkClick r:id="rId47"/>
              </a:rPr>
              <a:t>[3]</a:t>
            </a:r>
            <a:r>
              <a:rPr lang="en-US" dirty="0" smtClean="0"/>
              <a:t> Completed in March 1895, the </a:t>
            </a:r>
            <a:r>
              <a:rPr lang="en-US" dirty="0" err="1" smtClean="0">
                <a:hlinkClick r:id="rId48" tooltip="Tharwa Bridge"/>
              </a:rPr>
              <a:t>Tharwa</a:t>
            </a:r>
            <a:r>
              <a:rPr lang="en-US" dirty="0" smtClean="0">
                <a:hlinkClick r:id="rId48" tooltip="Tharwa Bridge"/>
              </a:rPr>
              <a:t> Bridge</a:t>
            </a:r>
            <a:r>
              <a:rPr lang="en-US" dirty="0" smtClean="0"/>
              <a:t> located at </a:t>
            </a:r>
            <a:r>
              <a:rPr lang="en-US" dirty="0" err="1" smtClean="0">
                <a:hlinkClick r:id="rId49" tooltip="Tharwa, Australian Capital Territory"/>
              </a:rPr>
              <a:t>Tharwa</a:t>
            </a:r>
            <a:r>
              <a:rPr lang="en-US" dirty="0" smtClean="0">
                <a:hlinkClick r:id="rId49" tooltip="Tharwa, Australian Capital Territory"/>
              </a:rPr>
              <a:t>, Australian Capital Territory</a:t>
            </a:r>
            <a:r>
              <a:rPr lang="en-US" dirty="0" smtClean="0"/>
              <a:t>, was the second Allan truss to be built, the oldest surviving bridge in the </a:t>
            </a:r>
            <a:r>
              <a:rPr lang="en-US" dirty="0" smtClean="0">
                <a:hlinkClick r:id="rId50" tooltip="Australian Capital Territory"/>
              </a:rPr>
              <a:t>Australian Capital Territory</a:t>
            </a:r>
            <a:r>
              <a:rPr lang="en-US" dirty="0" smtClean="0"/>
              <a:t> and the oldest, longest in continuous Allan truss bridge.</a:t>
            </a:r>
            <a:r>
              <a:rPr lang="en-US" baseline="30000" dirty="0" smtClean="0">
                <a:hlinkClick r:id="rId51"/>
              </a:rPr>
              <a:t>[4]</a:t>
            </a:r>
            <a:r>
              <a:rPr lang="en-US" baseline="30000" dirty="0" smtClean="0">
                <a:hlinkClick r:id="rId52"/>
              </a:rPr>
              <a:t>[5]</a:t>
            </a:r>
            <a:r>
              <a:rPr lang="en-US" dirty="0" smtClean="0"/>
              <a:t> Completed in November 1895, the </a:t>
            </a:r>
            <a:r>
              <a:rPr lang="en-US" dirty="0" smtClean="0">
                <a:hlinkClick r:id="rId53" tooltip="Hampden Bridge (Wagga Wagga)"/>
              </a:rPr>
              <a:t>Hampden Bridge</a:t>
            </a:r>
            <a:r>
              <a:rPr lang="en-US" dirty="0" smtClean="0"/>
              <a:t> in </a:t>
            </a:r>
            <a:r>
              <a:rPr lang="en-US" dirty="0" err="1" smtClean="0">
                <a:hlinkClick r:id="rId54" tooltip="Wagga Wagga, New South Wales"/>
              </a:rPr>
              <a:t>Wagga</a:t>
            </a:r>
            <a:r>
              <a:rPr lang="en-US" dirty="0" smtClean="0">
                <a:hlinkClick r:id="rId54" tooltip="Wagga Wagga, New South Wales"/>
              </a:rPr>
              <a:t> </a:t>
            </a:r>
            <a:r>
              <a:rPr lang="en-US" dirty="0" err="1" smtClean="0">
                <a:hlinkClick r:id="rId54" tooltip="Wagga Wagga, New South Wales"/>
              </a:rPr>
              <a:t>Wagga</a:t>
            </a:r>
            <a:r>
              <a:rPr lang="en-US" dirty="0" smtClean="0">
                <a:hlinkClick r:id="rId54" tooltip="Wagga Wagga, New South Wales"/>
              </a:rPr>
              <a:t>, New South Wales</a:t>
            </a:r>
            <a:r>
              <a:rPr lang="en-US" dirty="0" smtClean="0"/>
              <a:t>, </a:t>
            </a:r>
            <a:r>
              <a:rPr lang="en-US" dirty="0" smtClean="0">
                <a:hlinkClick r:id="rId55" tooltip="Australia"/>
              </a:rPr>
              <a:t>Australia</a:t>
            </a:r>
            <a:r>
              <a:rPr lang="en-US" dirty="0" smtClean="0"/>
              <a:t>, the first of the Allan truss bridges with overhead bracing, was originally designed as a steel bridge but was constructed with timber to reduce cost.</a:t>
            </a:r>
            <a:r>
              <a:rPr lang="en-US" baseline="30000" dirty="0" smtClean="0">
                <a:hlinkClick r:id="rId56"/>
              </a:rPr>
              <a:t>[6]</a:t>
            </a:r>
            <a:r>
              <a:rPr lang="en-US" dirty="0" smtClean="0"/>
              <a:t> In his design, Allan used Australian </a:t>
            </a:r>
            <a:r>
              <a:rPr lang="en-US" dirty="0" smtClean="0">
                <a:hlinkClick r:id="rId57" tooltip="Ironbark"/>
              </a:rPr>
              <a:t>ironbark</a:t>
            </a:r>
            <a:r>
              <a:rPr lang="en-US" dirty="0" smtClean="0"/>
              <a:t> for its strength.</a:t>
            </a:r>
            <a:r>
              <a:rPr lang="en-US" baseline="30000" dirty="0" smtClean="0">
                <a:hlinkClick r:id="rId58"/>
              </a:rPr>
              <a:t>[7]</a:t>
            </a:r>
            <a:r>
              <a:rPr lang="en-US" dirty="0" smtClean="0"/>
              <a:t> A similar bridge also designed by Percy Allen is the Victoria Bridge on Prince Street </a:t>
            </a:r>
            <a:r>
              <a:rPr lang="en-US" dirty="0" err="1" smtClean="0"/>
              <a:t>Picton</a:t>
            </a:r>
            <a:r>
              <a:rPr lang="en-US" dirty="0" smtClean="0"/>
              <a:t>, New South Wales. Also constructed of ironbark, the bridge is still in use today for pedestrian and light traffic.</a:t>
            </a:r>
            <a:r>
              <a:rPr lang="en-US" baseline="30000" dirty="0" smtClean="0"/>
              <a:t>[</a:t>
            </a:r>
            <a:r>
              <a:rPr lang="en-US" i="1" baseline="30000" dirty="0" smtClean="0">
                <a:hlinkClick r:id="rId59" tooltip="Wikipedia:Citation needed"/>
              </a:rPr>
              <a:t>citation needed</a:t>
            </a:r>
            <a:r>
              <a:rPr lang="en-US" baseline="30000" dirty="0" smtClean="0"/>
              <a:t>]</a:t>
            </a:r>
            <a:endParaRPr lang="en-US" dirty="0" smtClean="0"/>
          </a:p>
          <a:p>
            <a:endParaRPr lang="en-US" b="1" dirty="0" smtClean="0"/>
          </a:p>
          <a:p>
            <a:r>
              <a:rPr lang="en-US" b="1" dirty="0" smtClean="0"/>
              <a:t>Bailey bridge</a:t>
            </a:r>
          </a:p>
          <a:p>
            <a:r>
              <a:rPr lang="en-US" dirty="0" smtClean="0"/>
              <a:t>Bailey bridge over the </a:t>
            </a:r>
            <a:r>
              <a:rPr lang="en-US" dirty="0" err="1" smtClean="0">
                <a:hlinkClick r:id="rId60" tooltip="Meurthe River"/>
              </a:rPr>
              <a:t>Meurthe</a:t>
            </a:r>
            <a:r>
              <a:rPr lang="en-US" dirty="0" smtClean="0">
                <a:hlinkClick r:id="rId60" tooltip="Meurthe River"/>
              </a:rPr>
              <a:t> River</a:t>
            </a:r>
            <a:r>
              <a:rPr lang="en-US" dirty="0" smtClean="0"/>
              <a:t>, France.</a:t>
            </a:r>
          </a:p>
          <a:p>
            <a:r>
              <a:rPr lang="en-US" dirty="0" smtClean="0"/>
              <a:t>Main article: </a:t>
            </a:r>
            <a:r>
              <a:rPr lang="en-US" dirty="0" smtClean="0">
                <a:hlinkClick r:id="rId61" tooltip="Bailey bridge"/>
              </a:rPr>
              <a:t>Bailey bridge</a:t>
            </a:r>
            <a:endParaRPr lang="en-US" dirty="0" smtClean="0"/>
          </a:p>
          <a:p>
            <a:r>
              <a:rPr lang="en-US" dirty="0" smtClean="0"/>
              <a:t>Designed for military use, the prefabricated and standardized truss elements may be easily combined in various configurations to adapt to the needs at the site. In the image at right, note the use of doubled prefabrications to adapt to the span and load requirements. In other applications the trusses may be stacked vertically.</a:t>
            </a:r>
          </a:p>
          <a:p>
            <a:endParaRPr lang="en-US" b="1" dirty="0" smtClean="0"/>
          </a:p>
          <a:p>
            <a:r>
              <a:rPr lang="en-US" b="1" dirty="0" smtClean="0"/>
              <a:t>Baltimore truss</a:t>
            </a:r>
          </a:p>
          <a:p>
            <a:r>
              <a:rPr lang="en-US" dirty="0" smtClean="0"/>
              <a:t>The Baltimore truss is a subclass of the Pratt truss. A Baltimore truss has additional bracing in the lower section of the truss to prevent buckling in the compression members and to control deflection. It is mainly used for train bridges, boasting a simple and very strong design.</a:t>
            </a:r>
          </a:p>
          <a:p>
            <a:endParaRPr lang="en-US" b="1" dirty="0" smtClean="0"/>
          </a:p>
          <a:p>
            <a:r>
              <a:rPr lang="en-US" b="1" dirty="0" err="1" smtClean="0"/>
              <a:t>Bollman</a:t>
            </a:r>
            <a:r>
              <a:rPr lang="en-US" b="1" dirty="0" smtClean="0"/>
              <a:t> truss</a:t>
            </a:r>
          </a:p>
          <a:p>
            <a:r>
              <a:rPr lang="en-US" dirty="0" err="1" smtClean="0"/>
              <a:t>Bollman</a:t>
            </a:r>
            <a:r>
              <a:rPr lang="en-US" dirty="0" smtClean="0"/>
              <a:t> truss in </a:t>
            </a:r>
            <a:r>
              <a:rPr lang="en-US" dirty="0" smtClean="0">
                <a:hlinkClick r:id="rId62" tooltip="Savage, Maryland"/>
              </a:rPr>
              <a:t>Savage, Maryland</a:t>
            </a:r>
            <a:r>
              <a:rPr lang="en-US" dirty="0" smtClean="0"/>
              <a:t>. Built in 1869, moved to Savage in 1887. It is still in use today as a pedestrian bridge.</a:t>
            </a:r>
            <a:br>
              <a:rPr lang="en-US" dirty="0" smtClean="0"/>
            </a:br>
            <a:r>
              <a:rPr lang="en-US" dirty="0" smtClean="0">
                <a:hlinkClick r:id="rId63"/>
              </a:rPr>
              <a:t>39°8′5.42″N 76°49′30.33″W﻿ / ﻿39.1348389°N 76.8250917°W﻿ / 39.1348389; -76.8250917</a:t>
            </a:r>
            <a:endParaRPr lang="en-US" dirty="0" smtClean="0"/>
          </a:p>
          <a:p>
            <a:r>
              <a:rPr lang="en-US" dirty="0" smtClean="0"/>
              <a:t>Main article: </a:t>
            </a:r>
            <a:r>
              <a:rPr lang="en-US" dirty="0" err="1" smtClean="0">
                <a:hlinkClick r:id="rId64" tooltip="Bollman Truss Railroad Bridge"/>
              </a:rPr>
              <a:t>Bollman</a:t>
            </a:r>
            <a:r>
              <a:rPr lang="en-US" dirty="0" smtClean="0">
                <a:hlinkClick r:id="rId64" tooltip="Bollman Truss Railroad Bridge"/>
              </a:rPr>
              <a:t> Truss Railroad Bridge</a:t>
            </a:r>
            <a:endParaRPr lang="en-US" dirty="0" smtClean="0"/>
          </a:p>
          <a:p>
            <a:r>
              <a:rPr lang="en-US" dirty="0" smtClean="0"/>
              <a:t>The </a:t>
            </a:r>
            <a:r>
              <a:rPr lang="en-US" b="1" dirty="0" err="1" smtClean="0"/>
              <a:t>Bollman</a:t>
            </a:r>
            <a:r>
              <a:rPr lang="en-US" b="1" dirty="0" smtClean="0"/>
              <a:t> Truss Railroad Bridge</a:t>
            </a:r>
            <a:r>
              <a:rPr lang="en-US" dirty="0" smtClean="0"/>
              <a:t> at </a:t>
            </a:r>
            <a:r>
              <a:rPr lang="en-US" dirty="0" smtClean="0">
                <a:hlinkClick r:id="rId62" tooltip="Savage, Maryland"/>
              </a:rPr>
              <a:t>Savage, Maryland</a:t>
            </a:r>
            <a:r>
              <a:rPr lang="en-US" dirty="0" smtClean="0"/>
              <a:t> is the only surviving example of a revolutionary design in the history of American bridge engineering. The type was named for its inventor, </a:t>
            </a:r>
            <a:r>
              <a:rPr lang="en-US" dirty="0" err="1" smtClean="0">
                <a:hlinkClick r:id="rId65" tooltip="Wendel Bollman"/>
              </a:rPr>
              <a:t>Wendel</a:t>
            </a:r>
            <a:r>
              <a:rPr lang="en-US" dirty="0" smtClean="0">
                <a:hlinkClick r:id="rId65" tooltip="Wendel Bollman"/>
              </a:rPr>
              <a:t> </a:t>
            </a:r>
            <a:r>
              <a:rPr lang="en-US" dirty="0" err="1" smtClean="0">
                <a:hlinkClick r:id="rId65" tooltip="Wendel Bollman"/>
              </a:rPr>
              <a:t>Bollman</a:t>
            </a:r>
            <a:r>
              <a:rPr lang="en-US" dirty="0" smtClean="0"/>
              <a:t>, a self-educated </a:t>
            </a:r>
            <a:r>
              <a:rPr lang="en-US" dirty="0" smtClean="0">
                <a:hlinkClick r:id="rId66" tooltip="Baltimore, Maryland"/>
              </a:rPr>
              <a:t>Baltimore</a:t>
            </a:r>
            <a:r>
              <a:rPr lang="en-US" dirty="0" smtClean="0"/>
              <a:t> engineer. It was the first successful all-metal bridge design (patented in 1852) to be adopted and consistently used on a railroad. The design employs </a:t>
            </a:r>
            <a:r>
              <a:rPr lang="en-US" dirty="0" smtClean="0">
                <a:hlinkClick r:id="rId22" tooltip="Wrought iron"/>
              </a:rPr>
              <a:t>wrought iron</a:t>
            </a:r>
            <a:r>
              <a:rPr lang="en-US" dirty="0" smtClean="0"/>
              <a:t> tension members and </a:t>
            </a:r>
            <a:r>
              <a:rPr lang="en-US" dirty="0" smtClean="0">
                <a:hlinkClick r:id="rId67" tooltip="Cast iron"/>
              </a:rPr>
              <a:t>cast iron</a:t>
            </a:r>
            <a:r>
              <a:rPr lang="en-US" dirty="0" smtClean="0"/>
              <a:t> compression members. The use of multiple independent tension elements reduces the likelihood of catastrophic failure. The structure was also easy to assemble.</a:t>
            </a:r>
          </a:p>
          <a:p>
            <a:r>
              <a:rPr lang="en-US" dirty="0" smtClean="0"/>
              <a:t>The </a:t>
            </a:r>
            <a:r>
              <a:rPr lang="en-US" dirty="0" smtClean="0">
                <a:hlinkClick r:id="rId68" tooltip="Wells Creek Bollman Bridge"/>
              </a:rPr>
              <a:t>Wells Creek </a:t>
            </a:r>
            <a:r>
              <a:rPr lang="en-US" dirty="0" err="1" smtClean="0">
                <a:hlinkClick r:id="rId68" tooltip="Wells Creek Bollman Bridge"/>
              </a:rPr>
              <a:t>Bollman</a:t>
            </a:r>
            <a:r>
              <a:rPr lang="en-US" dirty="0" smtClean="0">
                <a:hlinkClick r:id="rId68" tooltip="Wells Creek Bollman Bridge"/>
              </a:rPr>
              <a:t> Bridge</a:t>
            </a:r>
            <a:r>
              <a:rPr lang="en-US" dirty="0" smtClean="0"/>
              <a:t> is the only other bridge designed by </a:t>
            </a:r>
            <a:r>
              <a:rPr lang="en-US" dirty="0" err="1" smtClean="0"/>
              <a:t>Wendel</a:t>
            </a:r>
            <a:r>
              <a:rPr lang="en-US" dirty="0" smtClean="0"/>
              <a:t> </a:t>
            </a:r>
            <a:r>
              <a:rPr lang="en-US" dirty="0" err="1" smtClean="0"/>
              <a:t>Bollman</a:t>
            </a:r>
            <a:r>
              <a:rPr lang="en-US" dirty="0" smtClean="0"/>
              <a:t> still in existence, but it is a Warren truss configuration.</a:t>
            </a:r>
          </a:p>
          <a:p>
            <a:endParaRPr lang="en-US" b="1" dirty="0" smtClean="0"/>
          </a:p>
          <a:p>
            <a:r>
              <a:rPr lang="en-US" b="1" dirty="0" smtClean="0"/>
              <a:t>Bowstring arch truss (Tied arch bridge)</a:t>
            </a:r>
          </a:p>
          <a:p>
            <a:r>
              <a:rPr lang="en-US" dirty="0" smtClean="0"/>
              <a:t>A </a:t>
            </a:r>
            <a:r>
              <a:rPr lang="en-US" dirty="0" smtClean="0">
                <a:hlinkClick r:id="rId69" tooltip="Tied arch bridge"/>
              </a:rPr>
              <a:t>tied arch bridge</a:t>
            </a:r>
            <a:r>
              <a:rPr lang="en-US" dirty="0" smtClean="0"/>
              <a:t>, in </a:t>
            </a:r>
            <a:r>
              <a:rPr lang="en-US" dirty="0" smtClean="0">
                <a:hlinkClick r:id="rId70" tooltip="Pittsburgh, Pennsylvania."/>
              </a:rPr>
              <a:t>Pittsburgh, Pennsylvania.</a:t>
            </a:r>
            <a:r>
              <a:rPr lang="en-US" dirty="0" smtClean="0"/>
              <a:t> Note the stone pier in the background from the </a:t>
            </a:r>
            <a:r>
              <a:rPr lang="en-US" dirty="0" smtClean="0">
                <a:hlinkClick r:id="rId71" tooltip="Wabash Bridge (Pittsburgh)"/>
              </a:rPr>
              <a:t>Wabash Bridge.</a:t>
            </a:r>
            <a:endParaRPr lang="en-US" dirty="0" smtClean="0"/>
          </a:p>
          <a:p>
            <a:r>
              <a:rPr lang="en-US" dirty="0" smtClean="0"/>
              <a:t>Main article: </a:t>
            </a:r>
            <a:r>
              <a:rPr lang="en-US" dirty="0" smtClean="0">
                <a:hlinkClick r:id="rId72" tooltip="Tied-arch bridge"/>
              </a:rPr>
              <a:t>Tied-arch bridge</a:t>
            </a:r>
            <a:endParaRPr lang="en-US" dirty="0" smtClean="0"/>
          </a:p>
          <a:p>
            <a:r>
              <a:rPr lang="en-US" dirty="0" smtClean="0"/>
              <a:t>The bowstring arch through truss bridge was patented in 1841</a:t>
            </a:r>
            <a:r>
              <a:rPr lang="en-US" baseline="30000" dirty="0" smtClean="0">
                <a:hlinkClick r:id="rId73"/>
              </a:rPr>
              <a:t>[8]</a:t>
            </a:r>
            <a:r>
              <a:rPr lang="en-US" dirty="0" smtClean="0"/>
              <a:t> by </a:t>
            </a:r>
            <a:r>
              <a:rPr lang="en-US" dirty="0" smtClean="0">
                <a:hlinkClick r:id="rId74" tooltip="Squire Whipple"/>
              </a:rPr>
              <a:t>Squire Whipple</a:t>
            </a:r>
            <a:r>
              <a:rPr lang="en-US" dirty="0" smtClean="0"/>
              <a:t>.</a:t>
            </a:r>
            <a:r>
              <a:rPr lang="en-US" baseline="30000" dirty="0" smtClean="0">
                <a:hlinkClick r:id="rId75"/>
              </a:rPr>
              <a:t>[9]</a:t>
            </a:r>
            <a:r>
              <a:rPr lang="en-US" dirty="0" smtClean="0"/>
              <a:t> Thrust arches transform their vertical loads into a thrust along the arc of the arch. At the ends of the arch this thrust (at a downward angle away from the center of the bridge) may be resolved into two components, a vertical thrust equal to a proportion of the weight and load of the bridge section, and a horizontal thrust. In a typical arch this horizontal thrust is taken into the ground, while in a bowstring arch the thrust is taken horizontally by a chord member to the opposite side of the arch. This allows the footings to take only vertical forces, useful for bridge sections resting upon high pylons.</a:t>
            </a:r>
          </a:p>
          <a:p>
            <a:endParaRPr lang="en-US" b="1" dirty="0" smtClean="0"/>
          </a:p>
          <a:p>
            <a:r>
              <a:rPr lang="en-US" b="1" dirty="0" smtClean="0"/>
              <a:t>Brown truss</a:t>
            </a:r>
          </a:p>
          <a:p>
            <a:r>
              <a:rPr lang="en-US" dirty="0" smtClean="0">
                <a:hlinkClick r:id="rId76" tooltip="Brown truss"/>
              </a:rPr>
              <a:t>Brown truss</a:t>
            </a:r>
            <a:r>
              <a:rPr lang="en-US" dirty="0" smtClean="0"/>
              <a:t> illustrated. All interior vertical elements are under tension. </a:t>
            </a:r>
          </a:p>
          <a:p>
            <a:r>
              <a:rPr lang="en-US" dirty="0" smtClean="0"/>
              <a:t>Main article: </a:t>
            </a:r>
            <a:r>
              <a:rPr lang="en-US" dirty="0" smtClean="0">
                <a:hlinkClick r:id="rId76" tooltip="Brown truss"/>
              </a:rPr>
              <a:t>Brown truss</a:t>
            </a:r>
            <a:endParaRPr lang="en-US" dirty="0" smtClean="0"/>
          </a:p>
          <a:p>
            <a:r>
              <a:rPr lang="en-US" dirty="0" smtClean="0"/>
              <a:t>This type of truss is particularly suited for timber structures that use iron rods as tension members.</a:t>
            </a:r>
          </a:p>
          <a:p>
            <a:endParaRPr lang="en-US" b="1" dirty="0" smtClean="0"/>
          </a:p>
          <a:p>
            <a:r>
              <a:rPr lang="en-US" b="1" dirty="0" smtClean="0"/>
              <a:t>Brunel Truss</a:t>
            </a:r>
          </a:p>
          <a:p>
            <a:r>
              <a:rPr lang="en-US" dirty="0" smtClean="0"/>
              <a:t>See </a:t>
            </a:r>
            <a:r>
              <a:rPr lang="en-US" dirty="0" err="1" smtClean="0">
                <a:hlinkClick r:id="rId77"/>
              </a:rPr>
              <a:t>Lenticular</a:t>
            </a:r>
            <a:r>
              <a:rPr lang="en-US" dirty="0" smtClean="0">
                <a:hlinkClick r:id="rId77"/>
              </a:rPr>
              <a:t> truss</a:t>
            </a:r>
            <a:r>
              <a:rPr lang="en-US" dirty="0" smtClean="0"/>
              <a:t> below</a:t>
            </a:r>
          </a:p>
          <a:p>
            <a:endParaRPr lang="en-US" b="1" dirty="0" smtClean="0"/>
          </a:p>
          <a:p>
            <a:r>
              <a:rPr lang="en-US" b="1" dirty="0" smtClean="0"/>
              <a:t>Burr Arch Truss</a:t>
            </a:r>
          </a:p>
          <a:p>
            <a:r>
              <a:rPr lang="en-US" dirty="0" smtClean="0"/>
              <a:t>A </a:t>
            </a:r>
            <a:r>
              <a:rPr lang="en-US" dirty="0" smtClean="0">
                <a:hlinkClick r:id="rId20" tooltip="Covered bridge"/>
              </a:rPr>
              <a:t>covered bridge</a:t>
            </a:r>
            <a:r>
              <a:rPr lang="en-US" dirty="0" smtClean="0"/>
              <a:t> with a Burr Arch Truss structure</a:t>
            </a:r>
          </a:p>
          <a:p>
            <a:r>
              <a:rPr lang="en-US" dirty="0" smtClean="0"/>
              <a:t>Main article: </a:t>
            </a:r>
            <a:r>
              <a:rPr lang="en-US" dirty="0" smtClean="0">
                <a:hlinkClick r:id="rId78" tooltip="Burr Arch Truss"/>
              </a:rPr>
              <a:t>Burr Arch Truss</a:t>
            </a:r>
            <a:endParaRPr lang="en-US" dirty="0" smtClean="0"/>
          </a:p>
          <a:p>
            <a:r>
              <a:rPr lang="en-US" dirty="0" smtClean="0"/>
              <a:t>This combines an arch with a truss to form a structure both strong and rigid.</a:t>
            </a:r>
          </a:p>
          <a:p>
            <a:endParaRPr lang="en-US" b="1" dirty="0" smtClean="0"/>
          </a:p>
          <a:p>
            <a:r>
              <a:rPr lang="en-US" b="1" dirty="0" smtClean="0"/>
              <a:t>Cantilevered truss</a:t>
            </a:r>
          </a:p>
          <a:p>
            <a:r>
              <a:rPr lang="en-US" dirty="0" smtClean="0">
                <a:hlinkClick r:id="rId79" tooltip="Forth Bridge (railway)"/>
              </a:rPr>
              <a:t>Forth rail bridge</a:t>
            </a:r>
            <a:endParaRPr lang="en-US" dirty="0" smtClean="0"/>
          </a:p>
          <a:p>
            <a:r>
              <a:rPr lang="en-US" dirty="0" smtClean="0"/>
              <a:t>Main article: </a:t>
            </a:r>
            <a:r>
              <a:rPr lang="en-US" dirty="0" smtClean="0">
                <a:hlinkClick r:id="rId80" tooltip="Cantilever bridge"/>
              </a:rPr>
              <a:t>Cantilever bridge</a:t>
            </a:r>
            <a:endParaRPr lang="en-US" dirty="0" smtClean="0"/>
          </a:p>
          <a:p>
            <a:r>
              <a:rPr lang="en-US" dirty="0" smtClean="0"/>
              <a:t>Most trusses have the lower chord under tension and the upper chord under compression. In a cantilever truss the situation is reversed, at least over a portion of the span. The typical cantilever truss bridge is a </a:t>
            </a:r>
            <a:r>
              <a:rPr lang="en-US" i="1" dirty="0" smtClean="0"/>
              <a:t>balanced cantilever</a:t>
            </a:r>
            <a:r>
              <a:rPr lang="en-US" dirty="0" smtClean="0"/>
              <a:t>, which enables the construction to proceed outward from a central vertical spar in each direction. Usually these are built in pairs until the outer sections may be anchored to footings. A central gap, if present, can then be filled by lifting a conventional truss into place or by building it in place using a </a:t>
            </a:r>
            <a:r>
              <a:rPr lang="en-US" i="1" dirty="0" smtClean="0"/>
              <a:t>traveling support</a:t>
            </a:r>
            <a:r>
              <a:rPr lang="en-US" dirty="0" smtClean="0"/>
              <a:t>.</a:t>
            </a:r>
          </a:p>
          <a:p>
            <a:endParaRPr lang="en-US" b="1" dirty="0" smtClean="0"/>
          </a:p>
          <a:p>
            <a:r>
              <a:rPr lang="en-US" b="1" dirty="0" smtClean="0"/>
              <a:t>Fink truss</a:t>
            </a:r>
          </a:p>
          <a:p>
            <a:r>
              <a:rPr lang="en-US" dirty="0" smtClean="0"/>
              <a:t>Fink Truss (half span and cross section)</a:t>
            </a:r>
          </a:p>
          <a:p>
            <a:r>
              <a:rPr lang="en-US" dirty="0" smtClean="0"/>
              <a:t>The Fink truss was designed by </a:t>
            </a:r>
            <a:r>
              <a:rPr lang="en-US" dirty="0" smtClean="0">
                <a:hlinkClick r:id="rId81" tooltip="Albert Fink"/>
              </a:rPr>
              <a:t>Albert Fink</a:t>
            </a:r>
            <a:r>
              <a:rPr lang="en-US" dirty="0" smtClean="0"/>
              <a:t> of </a:t>
            </a:r>
            <a:r>
              <a:rPr lang="en-US" dirty="0" smtClean="0">
                <a:hlinkClick r:id="rId82" tooltip="Germany"/>
              </a:rPr>
              <a:t>Germany</a:t>
            </a:r>
            <a:r>
              <a:rPr lang="en-US" dirty="0" smtClean="0"/>
              <a:t> in the 1860s. This type of bridge was popular with the </a:t>
            </a:r>
            <a:r>
              <a:rPr lang="en-US" dirty="0" smtClean="0">
                <a:hlinkClick r:id="rId83" tooltip="Baltimore and Ohio Railroad"/>
              </a:rPr>
              <a:t>Baltimore and Ohio Railroad</a:t>
            </a:r>
            <a:r>
              <a:rPr lang="en-US" dirty="0" smtClean="0"/>
              <a:t>. The </a:t>
            </a:r>
            <a:r>
              <a:rPr lang="en-US" dirty="0" smtClean="0">
                <a:hlinkClick r:id="rId84" tooltip="High Bridge (Appomattox River)"/>
              </a:rPr>
              <a:t>Appomattox High Bridge</a:t>
            </a:r>
            <a:r>
              <a:rPr lang="en-US" dirty="0" smtClean="0"/>
              <a:t> on the </a:t>
            </a:r>
            <a:r>
              <a:rPr lang="en-US" dirty="0" smtClean="0">
                <a:hlinkClick r:id="rId85" tooltip="Norfolk and Western Railroad"/>
              </a:rPr>
              <a:t>Norfolk and Western Railroad</a:t>
            </a:r>
            <a:r>
              <a:rPr lang="en-US" dirty="0" smtClean="0"/>
              <a:t> included 21 Fink deck truss spans from 1869 until their replacement in 1886.</a:t>
            </a:r>
          </a:p>
          <a:p>
            <a:endParaRPr lang="en-US" b="1" dirty="0" smtClean="0"/>
          </a:p>
          <a:p>
            <a:r>
              <a:rPr lang="en-US" b="1" dirty="0" smtClean="0"/>
              <a:t>Howe truss</a:t>
            </a:r>
          </a:p>
          <a:p>
            <a:r>
              <a:rPr lang="en-US" dirty="0" smtClean="0">
                <a:hlinkClick r:id="rId86" tooltip="Jay Bridge"/>
              </a:rPr>
              <a:t>Jay Bridge</a:t>
            </a:r>
            <a:r>
              <a:rPr lang="en-US" dirty="0" smtClean="0"/>
              <a:t> showing the truss design</a:t>
            </a:r>
          </a:p>
          <a:p>
            <a:r>
              <a:rPr lang="en-US" dirty="0" smtClean="0"/>
              <a:t>The relatively rare Howe truss, patented in 1840 by </a:t>
            </a:r>
            <a:r>
              <a:rPr lang="en-US" dirty="0" smtClean="0">
                <a:hlinkClick r:id="rId87" tooltip="Massachusetts"/>
              </a:rPr>
              <a:t>Massachusetts</a:t>
            </a:r>
            <a:r>
              <a:rPr lang="en-US" dirty="0" smtClean="0"/>
              <a:t> </a:t>
            </a:r>
            <a:r>
              <a:rPr lang="en-US" dirty="0" smtClean="0">
                <a:hlinkClick r:id="rId88" tooltip="Millwright"/>
              </a:rPr>
              <a:t>millwright</a:t>
            </a:r>
            <a:r>
              <a:rPr lang="en-US" dirty="0" smtClean="0"/>
              <a:t> </a:t>
            </a:r>
            <a:r>
              <a:rPr lang="en-US" dirty="0" smtClean="0">
                <a:hlinkClick r:id="rId89" tooltip="William Howe (architect)"/>
              </a:rPr>
              <a:t>William Howe</a:t>
            </a:r>
            <a:r>
              <a:rPr lang="en-US" dirty="0" smtClean="0"/>
              <a:t>, includes vertical members and diagonals that slope up towards the center, the opposite of the </a:t>
            </a:r>
            <a:r>
              <a:rPr lang="en-US" dirty="0" smtClean="0">
                <a:hlinkClick r:id="rId90" tooltip="Truss bridge"/>
              </a:rPr>
              <a:t>Pratt truss</a:t>
            </a:r>
            <a:r>
              <a:rPr lang="en-US" dirty="0" smtClean="0"/>
              <a:t>.</a:t>
            </a:r>
            <a:r>
              <a:rPr lang="en-US" baseline="30000" dirty="0" smtClean="0">
                <a:hlinkClick r:id="rId91"/>
              </a:rPr>
              <a:t>[10]</a:t>
            </a:r>
            <a:r>
              <a:rPr lang="en-US" dirty="0" smtClean="0"/>
              <a:t> In contrast to the Pratt Truss, the diagonal web members are in compression and the vertical web members are in tension. Examples include </a:t>
            </a:r>
            <a:r>
              <a:rPr lang="en-US" dirty="0" smtClean="0">
                <a:hlinkClick r:id="rId86" tooltip="Jay Bridge"/>
              </a:rPr>
              <a:t>Jay Bridge</a:t>
            </a:r>
            <a:r>
              <a:rPr lang="en-US" dirty="0" smtClean="0"/>
              <a:t> in </a:t>
            </a:r>
            <a:r>
              <a:rPr lang="en-US" dirty="0" smtClean="0">
                <a:hlinkClick r:id="rId92" tooltip="Jay, New York"/>
              </a:rPr>
              <a:t>Jay, New York</a:t>
            </a:r>
            <a:r>
              <a:rPr lang="en-US" dirty="0" smtClean="0"/>
              <a:t>, and </a:t>
            </a:r>
            <a:r>
              <a:rPr lang="en-US" dirty="0" smtClean="0">
                <a:hlinkClick r:id="rId93" tooltip="Sandy Creek Covered Bridge State Historic Site"/>
              </a:rPr>
              <a:t>Sandy Creek Covered Bridge</a:t>
            </a:r>
            <a:r>
              <a:rPr lang="en-US" dirty="0" smtClean="0"/>
              <a:t> in </a:t>
            </a:r>
            <a:r>
              <a:rPr lang="en-US" dirty="0" smtClean="0">
                <a:hlinkClick r:id="rId94" tooltip="Jefferson County, Missouri"/>
              </a:rPr>
              <a:t>Jefferson County</a:t>
            </a:r>
            <a:r>
              <a:rPr lang="en-US" dirty="0" smtClean="0"/>
              <a:t>, </a:t>
            </a:r>
            <a:r>
              <a:rPr lang="en-US" dirty="0" smtClean="0">
                <a:hlinkClick r:id="rId95" tooltip="Missouri"/>
              </a:rPr>
              <a:t>Missouri</a:t>
            </a:r>
            <a:r>
              <a:rPr lang="en-US" dirty="0" smtClean="0"/>
              <a:t>.</a:t>
            </a:r>
          </a:p>
          <a:p>
            <a:r>
              <a:rPr lang="en-US" dirty="0" smtClean="0"/>
              <a:t>A large timber Howe truss in a commercial building</a:t>
            </a:r>
          </a:p>
          <a:p>
            <a:r>
              <a:rPr lang="en-US" dirty="0" smtClean="0"/>
              <a:t>Howe truss illustrated - the diagonals are under compression under balanced loading</a:t>
            </a:r>
          </a:p>
          <a:p>
            <a:r>
              <a:rPr lang="en-US" dirty="0" smtClean="0"/>
              <a:t>King Post Truss</a:t>
            </a:r>
          </a:p>
          <a:p>
            <a:endParaRPr lang="en-US" b="1" dirty="0" smtClean="0"/>
          </a:p>
          <a:p>
            <a:r>
              <a:rPr lang="en-US" b="1" dirty="0" smtClean="0"/>
              <a:t>K truss</a:t>
            </a:r>
          </a:p>
          <a:p>
            <a:r>
              <a:rPr lang="en-US" dirty="0" smtClean="0"/>
              <a:t>A truss in the form of a K due to the orientation of the vertical member and two oblique members in each panel.</a:t>
            </a:r>
          </a:p>
          <a:p>
            <a:endParaRPr lang="en-US" b="1" dirty="0" smtClean="0"/>
          </a:p>
          <a:p>
            <a:r>
              <a:rPr lang="en-US" b="1" dirty="0" smtClean="0"/>
              <a:t>Kingpost truss</a:t>
            </a:r>
          </a:p>
          <a:p>
            <a:r>
              <a:rPr lang="en-US" dirty="0" smtClean="0"/>
              <a:t>Main article: </a:t>
            </a:r>
            <a:r>
              <a:rPr lang="en-US" dirty="0" smtClean="0">
                <a:hlinkClick r:id="rId96" tooltip="King post"/>
              </a:rPr>
              <a:t>King post</a:t>
            </a:r>
            <a:endParaRPr lang="en-US" dirty="0" smtClean="0"/>
          </a:p>
          <a:p>
            <a:r>
              <a:rPr lang="en-US" dirty="0" smtClean="0"/>
              <a:t>One of the simplest truss styles to implement, the </a:t>
            </a:r>
            <a:r>
              <a:rPr lang="en-US" b="1" dirty="0" smtClean="0"/>
              <a:t>king post</a:t>
            </a:r>
            <a:r>
              <a:rPr lang="en-US" dirty="0" smtClean="0"/>
              <a:t> consists of two angled supports leaning into a common vertical support.</a:t>
            </a:r>
          </a:p>
          <a:p>
            <a:endParaRPr lang="en-US" b="1" dirty="0" smtClean="0"/>
          </a:p>
          <a:p>
            <a:r>
              <a:rPr lang="en-US" b="1" dirty="0" smtClean="0"/>
              <a:t>Lattice truss (Town's lattice truss)</a:t>
            </a:r>
          </a:p>
          <a:p>
            <a:r>
              <a:rPr lang="en-US" dirty="0" smtClean="0">
                <a:hlinkClick r:id="rId21" tooltip="Lattice truss bridge"/>
              </a:rPr>
              <a:t>Plank lattice truss</a:t>
            </a:r>
            <a:r>
              <a:rPr lang="en-US" dirty="0" smtClean="0"/>
              <a:t> of a </a:t>
            </a:r>
            <a:r>
              <a:rPr lang="en-US" dirty="0" smtClean="0">
                <a:hlinkClick r:id="rId20" tooltip="Covered bridge"/>
              </a:rPr>
              <a:t>covered bridge</a:t>
            </a:r>
            <a:endParaRPr lang="en-US" dirty="0" smtClean="0"/>
          </a:p>
          <a:p>
            <a:r>
              <a:rPr lang="en-US" dirty="0" smtClean="0"/>
              <a:t>Main article: </a:t>
            </a:r>
            <a:r>
              <a:rPr lang="en-US" dirty="0" smtClean="0">
                <a:hlinkClick r:id="rId21" tooltip="Lattice truss bridge"/>
              </a:rPr>
              <a:t>Lattice truss bridge</a:t>
            </a:r>
            <a:endParaRPr lang="en-US" dirty="0" smtClean="0"/>
          </a:p>
          <a:p>
            <a:r>
              <a:rPr lang="en-US" dirty="0" smtClean="0"/>
              <a:t>This type of bridge uses a substantial number of lightweight elements, easing the task of construction. Truss elements are usually of wood, iron, or steel.</a:t>
            </a:r>
          </a:p>
          <a:p>
            <a:endParaRPr lang="en-US" b="1" dirty="0" smtClean="0"/>
          </a:p>
          <a:p>
            <a:r>
              <a:rPr lang="en-US" b="1" dirty="0" err="1" smtClean="0"/>
              <a:t>Lenticular</a:t>
            </a:r>
            <a:r>
              <a:rPr lang="en-US" b="1" dirty="0" smtClean="0"/>
              <a:t> truss</a:t>
            </a:r>
          </a:p>
          <a:p>
            <a:r>
              <a:rPr lang="en-US" dirty="0" smtClean="0">
                <a:hlinkClick r:id="rId97" tooltip="Royal Albert Bridge"/>
              </a:rPr>
              <a:t>Royal Albert Bridge</a:t>
            </a:r>
            <a:r>
              <a:rPr lang="en-US" dirty="0" smtClean="0"/>
              <a:t> under construction, 1859</a:t>
            </a:r>
          </a:p>
          <a:p>
            <a:r>
              <a:rPr lang="en-US" dirty="0" smtClean="0"/>
              <a:t>A </a:t>
            </a:r>
            <a:r>
              <a:rPr lang="en-US" dirty="0" err="1" smtClean="0"/>
              <a:t>lenticular</a:t>
            </a:r>
            <a:r>
              <a:rPr lang="en-US" dirty="0" smtClean="0"/>
              <a:t> truss bridge includes a lens-shape truss, with trusses between an upper arch that curves up and then down to end points, and a lower arch that curves down and then up to meet at the same end points. Where the arches extend above and below the roadbed, it is a </a:t>
            </a:r>
            <a:r>
              <a:rPr lang="en-US" b="1" dirty="0" err="1" smtClean="0"/>
              <a:t>lenticular</a:t>
            </a:r>
            <a:r>
              <a:rPr lang="en-US" b="1" dirty="0" smtClean="0"/>
              <a:t> pony truss bridge</a:t>
            </a:r>
            <a:r>
              <a:rPr lang="en-US" dirty="0" smtClean="0"/>
              <a:t>.</a:t>
            </a:r>
          </a:p>
          <a:p>
            <a:r>
              <a:rPr lang="en-US" dirty="0" smtClean="0"/>
              <a:t>One type of </a:t>
            </a:r>
            <a:r>
              <a:rPr lang="en-US" dirty="0" err="1" smtClean="0"/>
              <a:t>lenticular</a:t>
            </a:r>
            <a:r>
              <a:rPr lang="en-US" dirty="0" smtClean="0"/>
              <a:t> truss consists of </a:t>
            </a:r>
            <a:r>
              <a:rPr lang="en-US" dirty="0" err="1" smtClean="0"/>
              <a:t>arcuate</a:t>
            </a:r>
            <a:r>
              <a:rPr lang="en-US" dirty="0" smtClean="0"/>
              <a:t> upper compression chords and lower </a:t>
            </a:r>
            <a:r>
              <a:rPr lang="en-US" dirty="0" err="1" smtClean="0">
                <a:hlinkClick r:id="rId98" tooltip="Eyebar"/>
              </a:rPr>
              <a:t>eyebar</a:t>
            </a:r>
            <a:r>
              <a:rPr lang="en-US" dirty="0" smtClean="0"/>
              <a:t> chain tension links. The </a:t>
            </a:r>
            <a:r>
              <a:rPr lang="en-US" dirty="0" smtClean="0">
                <a:hlinkClick r:id="rId97" tooltip="Royal Albert Bridge"/>
              </a:rPr>
              <a:t>Royal Albert Bridge</a:t>
            </a:r>
            <a:r>
              <a:rPr lang="en-US" dirty="0" smtClean="0"/>
              <a:t> (</a:t>
            </a:r>
            <a:r>
              <a:rPr lang="en-US" dirty="0" smtClean="0">
                <a:hlinkClick r:id="rId99" tooltip="United Kingdom"/>
              </a:rPr>
              <a:t>United Kingdom</a:t>
            </a:r>
            <a:r>
              <a:rPr lang="en-US" dirty="0" smtClean="0"/>
              <a:t>) uses a single tubular upper chord. As the horizontal tension and compression forces are balanced these horizontal forces are not transferred to the supporting pylons (as is the case with most arch types). This in turn enables the truss to be fabricated on the ground and then to be raised by jacking as supporting masonry pylons are constructed. This truss has been used in the construction of a stadium,</a:t>
            </a:r>
            <a:r>
              <a:rPr lang="en-US" baseline="30000" dirty="0" smtClean="0">
                <a:hlinkClick r:id="rId100"/>
              </a:rPr>
              <a:t>[11]</a:t>
            </a:r>
            <a:r>
              <a:rPr lang="en-US" dirty="0" smtClean="0"/>
              <a:t> with the upper chords of parallel trusses supporting a roof that may be rolled back. The </a:t>
            </a:r>
            <a:r>
              <a:rPr lang="en-US" dirty="0" smtClean="0">
                <a:hlinkClick r:id="rId101" tooltip="Smithfield Street Bridge"/>
              </a:rPr>
              <a:t>Smithfield Street Bridge</a:t>
            </a:r>
            <a:r>
              <a:rPr lang="en-US" dirty="0" smtClean="0"/>
              <a:t> in Pittsburgh, Pennsylvania is another example of this type.</a:t>
            </a:r>
          </a:p>
          <a:p>
            <a:r>
              <a:rPr lang="en-US" dirty="0" smtClean="0"/>
              <a:t>An example of a </a:t>
            </a:r>
            <a:r>
              <a:rPr lang="en-US" dirty="0" err="1" smtClean="0"/>
              <a:t>lenticular</a:t>
            </a:r>
            <a:r>
              <a:rPr lang="en-US" dirty="0" smtClean="0"/>
              <a:t> pony truss bridge that uses regular spans of iron is the </a:t>
            </a:r>
            <a:r>
              <a:rPr lang="en-US" dirty="0" smtClean="0">
                <a:hlinkClick r:id="rId102" tooltip="Turn-of-River Bridge"/>
              </a:rPr>
              <a:t>Turn-of-River Bridge</a:t>
            </a:r>
            <a:r>
              <a:rPr lang="en-US" dirty="0" smtClean="0"/>
              <a:t> designed and manufactured by the </a:t>
            </a:r>
            <a:r>
              <a:rPr lang="en-US" dirty="0" smtClean="0">
                <a:hlinkClick r:id="rId103" tooltip="Berlin Iron Bridge Co."/>
              </a:rPr>
              <a:t>Berlin Iron Bridge Co.</a:t>
            </a:r>
            <a:r>
              <a:rPr lang="en-US" dirty="0" smtClean="0"/>
              <a:t>.</a:t>
            </a:r>
          </a:p>
          <a:p>
            <a:endParaRPr lang="en-US" b="1" dirty="0" smtClean="0"/>
          </a:p>
          <a:p>
            <a:r>
              <a:rPr lang="en-US" b="1" dirty="0" smtClean="0"/>
              <a:t>Long truss</a:t>
            </a:r>
          </a:p>
          <a:p>
            <a:r>
              <a:rPr lang="en-US" dirty="0" smtClean="0"/>
              <a:t>HAER diagram of a Long Truss</a:t>
            </a:r>
          </a:p>
          <a:p>
            <a:r>
              <a:rPr lang="en-US" dirty="0" smtClean="0"/>
              <a:t>Designed by Stephen H. Long in 1830. The design resembles a </a:t>
            </a:r>
            <a:r>
              <a:rPr lang="en-US" dirty="0" smtClean="0">
                <a:hlinkClick r:id="rId104"/>
              </a:rPr>
              <a:t>Howe truss</a:t>
            </a:r>
            <a:r>
              <a:rPr lang="en-US" dirty="0" smtClean="0"/>
              <a:t>, but is entirely made of wood instead of a combination of wood and metal.</a:t>
            </a:r>
            <a:r>
              <a:rPr lang="en-US" baseline="30000" dirty="0" smtClean="0">
                <a:hlinkClick r:id="rId105"/>
              </a:rPr>
              <a:t>[12]</a:t>
            </a:r>
            <a:r>
              <a:rPr lang="en-US" dirty="0" smtClean="0"/>
              <a:t> The longest surviving example is the </a:t>
            </a:r>
            <a:r>
              <a:rPr lang="en-US" dirty="0" err="1" smtClean="0">
                <a:hlinkClick r:id="rId106" tooltip="Eldean Covered Bridge (page does not exist)"/>
              </a:rPr>
              <a:t>Eldean</a:t>
            </a:r>
            <a:r>
              <a:rPr lang="en-US" dirty="0" smtClean="0">
                <a:hlinkClick r:id="rId106" tooltip="Eldean Covered Bridge (page does not exist)"/>
              </a:rPr>
              <a:t> Covered Bridge</a:t>
            </a:r>
            <a:r>
              <a:rPr lang="en-US" dirty="0" smtClean="0"/>
              <a:t> north of </a:t>
            </a:r>
            <a:r>
              <a:rPr lang="en-US" dirty="0" smtClean="0">
                <a:hlinkClick r:id="rId107" tooltip="Troy, Ohio"/>
              </a:rPr>
              <a:t>Troy, Ohio</a:t>
            </a:r>
            <a:r>
              <a:rPr lang="en-US" dirty="0" smtClean="0"/>
              <a:t>, spanning 224 feet.</a:t>
            </a:r>
            <a:r>
              <a:rPr lang="en-US" baseline="30000" dirty="0" smtClean="0">
                <a:hlinkClick r:id="rId108"/>
              </a:rPr>
              <a:t>[13]</a:t>
            </a:r>
            <a:r>
              <a:rPr lang="en-US" dirty="0" smtClean="0"/>
              <a:t> One of the earliest surviving examples is the </a:t>
            </a:r>
            <a:r>
              <a:rPr lang="en-US" dirty="0" smtClean="0">
                <a:hlinkClick r:id="rId109" tooltip="Old Blenheim Bridge"/>
              </a:rPr>
              <a:t>Old Blenheim Bridge</a:t>
            </a:r>
            <a:r>
              <a:rPr lang="en-US" dirty="0" smtClean="0"/>
              <a:t>, which with a span of 210 feet and a total length of 232 feet long is the second-longest covered bridge in the United States.</a:t>
            </a:r>
          </a:p>
          <a:p>
            <a:endParaRPr lang="en-US" b="1" dirty="0" smtClean="0"/>
          </a:p>
          <a:p>
            <a:r>
              <a:rPr lang="en-US" b="1" dirty="0" smtClean="0"/>
              <a:t>Parker (Camelback) truss</a:t>
            </a:r>
          </a:p>
          <a:p>
            <a:r>
              <a:rPr lang="en-US" dirty="0" smtClean="0"/>
              <a:t>The </a:t>
            </a:r>
            <a:r>
              <a:rPr lang="en-US" dirty="0" smtClean="0">
                <a:hlinkClick r:id="rId110" tooltip="Woolsey Bridge"/>
              </a:rPr>
              <a:t>Woolsey Bridge</a:t>
            </a:r>
            <a:r>
              <a:rPr lang="en-US" dirty="0" smtClean="0"/>
              <a:t> is an example of a Parker camelback truss</a:t>
            </a:r>
          </a:p>
          <a:p>
            <a:r>
              <a:rPr lang="en-US" dirty="0" smtClean="0"/>
              <a:t>A Parker truss bridge is a Pratt truss design with a polygonal upper chord. A "camelback" is a subset of the Parker type, where the upper chord consists of exactly five segments. An example of a Parker truss is the </a:t>
            </a:r>
            <a:r>
              <a:rPr lang="en-US" dirty="0" smtClean="0">
                <a:hlinkClick r:id="rId111" tooltip="Traffic Bridge (Saskatoon)"/>
              </a:rPr>
              <a:t>Traffic Bridge</a:t>
            </a:r>
            <a:r>
              <a:rPr lang="en-US" dirty="0" smtClean="0"/>
              <a:t> in </a:t>
            </a:r>
            <a:r>
              <a:rPr lang="en-US" dirty="0" smtClean="0">
                <a:hlinkClick r:id="rId112" tooltip="Saskatoon"/>
              </a:rPr>
              <a:t>Saskatoon</a:t>
            </a:r>
            <a:r>
              <a:rPr lang="en-US" dirty="0" smtClean="0"/>
              <a:t>, Canada. An example of a camelback truss is the </a:t>
            </a:r>
            <a:r>
              <a:rPr lang="en-US" dirty="0" smtClean="0">
                <a:hlinkClick r:id="rId110" tooltip="Woolsey Bridge"/>
              </a:rPr>
              <a:t>Woolsey Bridge</a:t>
            </a:r>
            <a:r>
              <a:rPr lang="en-US" dirty="0" smtClean="0"/>
              <a:t> near </a:t>
            </a:r>
            <a:r>
              <a:rPr lang="en-US" dirty="0" smtClean="0">
                <a:hlinkClick r:id="rId113" tooltip="Woolsey, Arkansas"/>
              </a:rPr>
              <a:t>Woolsey, Arkansas</a:t>
            </a:r>
            <a:r>
              <a:rPr lang="en-US" dirty="0" smtClean="0"/>
              <a:t>.</a:t>
            </a:r>
          </a:p>
          <a:p>
            <a:endParaRPr lang="en-US" b="1" dirty="0" smtClean="0"/>
          </a:p>
          <a:p>
            <a:r>
              <a:rPr lang="en-US" b="1" dirty="0" err="1" smtClean="0"/>
              <a:t>Pegram</a:t>
            </a:r>
            <a:r>
              <a:rPr lang="en-US" b="1" dirty="0" smtClean="0"/>
              <a:t> truss</a:t>
            </a:r>
          </a:p>
          <a:p>
            <a:r>
              <a:rPr lang="en-US" dirty="0" err="1" smtClean="0"/>
              <a:t>Pegram</a:t>
            </a:r>
            <a:r>
              <a:rPr lang="en-US" dirty="0" smtClean="0"/>
              <a:t> Truss</a:t>
            </a:r>
          </a:p>
          <a:p>
            <a:r>
              <a:rPr lang="en-US" dirty="0" smtClean="0"/>
              <a:t>The </a:t>
            </a:r>
            <a:r>
              <a:rPr lang="en-US" dirty="0" err="1" smtClean="0"/>
              <a:t>Pegram</a:t>
            </a:r>
            <a:r>
              <a:rPr lang="en-US" dirty="0" smtClean="0"/>
              <a:t> truss is a hybrid between the Warren and Parker trusses where the upper chords are all of equal length and the lower chords are longer than the corresponding upper chord. Because of the difference in upper and lower chord length, each panel was not square. The members which would be vertical in a Parker truss vary from near vertical in the center of the span to diagonal near each end (like a Warren truss). George H. </a:t>
            </a:r>
            <a:r>
              <a:rPr lang="en-US" dirty="0" err="1" smtClean="0"/>
              <a:t>Pegram</a:t>
            </a:r>
            <a:r>
              <a:rPr lang="en-US" dirty="0" smtClean="0"/>
              <a:t>, while the chief engineer of Edge Moor Iron Company in Wilmington, Delaware, patented this truss design in 1885.</a:t>
            </a:r>
            <a:r>
              <a:rPr lang="en-US" baseline="30000" dirty="0" smtClean="0">
                <a:hlinkClick r:id="rId114"/>
              </a:rPr>
              <a:t>[14]</a:t>
            </a:r>
            <a:endParaRPr lang="en-US" dirty="0" smtClean="0"/>
          </a:p>
          <a:p>
            <a:r>
              <a:rPr lang="en-US" dirty="0" smtClean="0"/>
              <a:t>The </a:t>
            </a:r>
            <a:r>
              <a:rPr lang="en-US" dirty="0" err="1" smtClean="0"/>
              <a:t>Pegram</a:t>
            </a:r>
            <a:r>
              <a:rPr lang="en-US" dirty="0" smtClean="0"/>
              <a:t> truss consists of a Parker type design with the vertical posts leaning towards the center at an angle between 60 and 75°. The variable post angle and constant chord length allowed steel in existing bridges to be recycled into a new span using the </a:t>
            </a:r>
            <a:r>
              <a:rPr lang="en-US" dirty="0" err="1" smtClean="0"/>
              <a:t>Pegram</a:t>
            </a:r>
            <a:r>
              <a:rPr lang="en-US" dirty="0" smtClean="0"/>
              <a:t> truss design. This design also facilitated reassembly and permitted a bridge to be adjusted to fit different span lengths. There are ten remaining </a:t>
            </a:r>
            <a:r>
              <a:rPr lang="en-US" dirty="0" err="1" smtClean="0"/>
              <a:t>Pegram</a:t>
            </a:r>
            <a:r>
              <a:rPr lang="en-US" dirty="0" smtClean="0"/>
              <a:t> span bridges in the United States with seven in Idaho.</a:t>
            </a:r>
          </a:p>
          <a:p>
            <a:endParaRPr lang="en-US" b="1" dirty="0" smtClean="0"/>
          </a:p>
          <a:p>
            <a:r>
              <a:rPr lang="en-US" b="1" dirty="0" smtClean="0"/>
              <a:t>Pennsylvania (Petit) truss</a:t>
            </a:r>
          </a:p>
          <a:p>
            <a:r>
              <a:rPr lang="en-US" dirty="0" smtClean="0"/>
              <a:t>The Pennsylvania (Petit) truss is a variation on the </a:t>
            </a:r>
            <a:r>
              <a:rPr lang="en-US" dirty="0" smtClean="0">
                <a:hlinkClick r:id="rId90"/>
              </a:rPr>
              <a:t>Pratt truss</a:t>
            </a:r>
            <a:r>
              <a:rPr lang="en-US" dirty="0" smtClean="0"/>
              <a:t>.</a:t>
            </a:r>
            <a:r>
              <a:rPr lang="en-US" baseline="30000" dirty="0" smtClean="0">
                <a:hlinkClick r:id="rId115"/>
              </a:rPr>
              <a:t>[15]</a:t>
            </a:r>
            <a:r>
              <a:rPr lang="en-US" dirty="0" smtClean="0"/>
              <a:t> Examples of this truss type include the </a:t>
            </a:r>
            <a:r>
              <a:rPr lang="en-US" dirty="0" smtClean="0">
                <a:hlinkClick r:id="rId116" tooltip="Schell Bridge"/>
              </a:rPr>
              <a:t>Schell Bridge</a:t>
            </a:r>
            <a:r>
              <a:rPr lang="en-US" dirty="0" smtClean="0"/>
              <a:t> in </a:t>
            </a:r>
            <a:r>
              <a:rPr lang="en-US" dirty="0" smtClean="0">
                <a:hlinkClick r:id="rId117" tooltip="Northfield, Massachusetts"/>
              </a:rPr>
              <a:t>Northfield, Massachusetts</a:t>
            </a:r>
            <a:r>
              <a:rPr lang="en-US" dirty="0" smtClean="0"/>
              <a:t> and the </a:t>
            </a:r>
            <a:r>
              <a:rPr lang="en-US" dirty="0" smtClean="0">
                <a:hlinkClick r:id="rId118" tooltip="Inclined Plane Bridge"/>
              </a:rPr>
              <a:t>Inclined Plane Bridge</a:t>
            </a:r>
            <a:r>
              <a:rPr lang="en-US" dirty="0" smtClean="0"/>
              <a:t> in Johnstown, Pennsylvania.</a:t>
            </a:r>
          </a:p>
          <a:p>
            <a:endParaRPr lang="en-US" b="1" dirty="0" smtClean="0"/>
          </a:p>
          <a:p>
            <a:r>
              <a:rPr lang="en-US" b="1" dirty="0" smtClean="0"/>
              <a:t>] Post truss</a:t>
            </a:r>
          </a:p>
          <a:p>
            <a:r>
              <a:rPr lang="en-US" dirty="0" smtClean="0"/>
              <a:t>A Post truss</a:t>
            </a:r>
          </a:p>
          <a:p>
            <a:r>
              <a:rPr lang="en-US" dirty="0" smtClean="0"/>
              <a:t>A Post truss is a hybrid between a Warren truss and a double-intersection Pratt truss. Invented in 1863 by </a:t>
            </a:r>
            <a:r>
              <a:rPr lang="en-US" dirty="0" smtClean="0">
                <a:hlinkClick r:id="rId119" tooltip="Simeon S. Post (page does not exist)"/>
              </a:rPr>
              <a:t>Simeon S. Post</a:t>
            </a:r>
            <a:r>
              <a:rPr lang="en-US" dirty="0" smtClean="0"/>
              <a:t>, it is occasionally referred to as a </a:t>
            </a:r>
            <a:r>
              <a:rPr lang="en-US" i="1" dirty="0" smtClean="0"/>
              <a:t>Post patent truss</a:t>
            </a:r>
            <a:r>
              <a:rPr lang="en-US" dirty="0" smtClean="0"/>
              <a:t> although he never received a patent for it.</a:t>
            </a:r>
            <a:r>
              <a:rPr lang="en-US" baseline="30000" dirty="0" smtClean="0">
                <a:hlinkClick r:id="rId120"/>
              </a:rPr>
              <a:t>[16]</a:t>
            </a:r>
            <a:r>
              <a:rPr lang="en-US" dirty="0" smtClean="0"/>
              <a:t> The </a:t>
            </a:r>
            <a:r>
              <a:rPr lang="en-US" dirty="0" err="1" smtClean="0">
                <a:hlinkClick r:id="rId121" tooltip="Ponakin Bridge"/>
              </a:rPr>
              <a:t>Ponakin</a:t>
            </a:r>
            <a:r>
              <a:rPr lang="en-US" dirty="0" smtClean="0">
                <a:hlinkClick r:id="rId121" tooltip="Ponakin Bridge"/>
              </a:rPr>
              <a:t> Bridge</a:t>
            </a:r>
            <a:r>
              <a:rPr lang="en-US" dirty="0" smtClean="0"/>
              <a:t> and the </a:t>
            </a:r>
            <a:r>
              <a:rPr lang="en-US" dirty="0" smtClean="0">
                <a:hlinkClick r:id="rId122" tooltip="Bell Ford Bridge"/>
              </a:rPr>
              <a:t>Bell Ford Bridge</a:t>
            </a:r>
            <a:r>
              <a:rPr lang="en-US" dirty="0" smtClean="0"/>
              <a:t> are two examples of this truss.</a:t>
            </a:r>
          </a:p>
          <a:p>
            <a:endParaRPr lang="en-US" b="1" dirty="0" smtClean="0"/>
          </a:p>
          <a:p>
            <a:r>
              <a:rPr lang="en-US" b="1" dirty="0" smtClean="0"/>
              <a:t>Pratt truss</a:t>
            </a:r>
          </a:p>
          <a:p>
            <a:r>
              <a:rPr lang="en-US" dirty="0" smtClean="0"/>
              <a:t>A Pratt truss includes vertical members and diagonals that slope down towards the center, the opposite of the </a:t>
            </a:r>
            <a:r>
              <a:rPr lang="en-US" dirty="0" smtClean="0">
                <a:hlinkClick r:id="rId104"/>
              </a:rPr>
              <a:t>Howe truss</a:t>
            </a:r>
            <a:r>
              <a:rPr lang="en-US" dirty="0" smtClean="0"/>
              <a:t>.</a:t>
            </a:r>
            <a:r>
              <a:rPr lang="en-US" baseline="30000" dirty="0" smtClean="0">
                <a:hlinkClick r:id="rId91"/>
              </a:rPr>
              <a:t>[10]</a:t>
            </a:r>
            <a:r>
              <a:rPr lang="en-US" dirty="0" smtClean="0"/>
              <a:t> It can be subdivided, creating Y- and K-shaped patterns. The Pratt Truss was invented in 1844 by Thomas and Caleb Pratt. This truss is practical for use with spans up to 250 feet and was a common configuration for railroad bridges as truss bridges moved from wood to metal. They are statically determinate bridges, which lend themselves well to long spans.</a:t>
            </a:r>
          </a:p>
          <a:p>
            <a:r>
              <a:rPr lang="en-US" dirty="0" smtClean="0"/>
              <a:t>Pratt truss illustrated - the interior diagonals are under tension under balanced loading and vertical elements under compression. If pure tension elements are used in the diagonals (such as </a:t>
            </a:r>
            <a:r>
              <a:rPr lang="en-US" dirty="0" err="1" smtClean="0">
                <a:hlinkClick r:id="rId98" tooltip="Eyebar"/>
              </a:rPr>
              <a:t>eyebars</a:t>
            </a:r>
            <a:r>
              <a:rPr lang="en-US" dirty="0" smtClean="0"/>
              <a:t>) then crossing elements may be needed near the center to accept concentrated live loads as they traverse the span. </a:t>
            </a:r>
          </a:p>
          <a:p>
            <a:endParaRPr lang="en-US" b="1" dirty="0" smtClean="0"/>
          </a:p>
          <a:p>
            <a:r>
              <a:rPr lang="en-US" b="1" dirty="0" err="1" smtClean="0"/>
              <a:t>Queenpost</a:t>
            </a:r>
            <a:r>
              <a:rPr lang="en-US" b="1" dirty="0" smtClean="0"/>
              <a:t> truss</a:t>
            </a:r>
          </a:p>
          <a:p>
            <a:r>
              <a:rPr lang="en-US" dirty="0" smtClean="0"/>
              <a:t>Queen Post Truss</a:t>
            </a:r>
          </a:p>
          <a:p>
            <a:r>
              <a:rPr lang="en-US" dirty="0" smtClean="0"/>
              <a:t>Main article: </a:t>
            </a:r>
            <a:r>
              <a:rPr lang="en-US" dirty="0" smtClean="0">
                <a:hlinkClick r:id="rId123" tooltip="Queen post"/>
              </a:rPr>
              <a:t>Queen post</a:t>
            </a:r>
            <a:endParaRPr lang="en-US" dirty="0" smtClean="0"/>
          </a:p>
          <a:p>
            <a:r>
              <a:rPr lang="en-US" dirty="0" smtClean="0"/>
              <a:t>The </a:t>
            </a:r>
            <a:r>
              <a:rPr lang="en-US" dirty="0" err="1" smtClean="0"/>
              <a:t>queenpost</a:t>
            </a:r>
            <a:r>
              <a:rPr lang="en-US" dirty="0" smtClean="0"/>
              <a:t> truss, sometimes </a:t>
            </a:r>
            <a:r>
              <a:rPr lang="en-US" i="1" dirty="0" smtClean="0"/>
              <a:t>queen post</a:t>
            </a:r>
            <a:r>
              <a:rPr lang="en-US" dirty="0" smtClean="0"/>
              <a:t> or </a:t>
            </a:r>
            <a:r>
              <a:rPr lang="en-US" i="1" dirty="0" err="1" smtClean="0"/>
              <a:t>queenspost</a:t>
            </a:r>
            <a:r>
              <a:rPr lang="en-US" dirty="0" smtClean="0"/>
              <a:t>, is similar to a king post truss in that the outer supports are angled towards the center of the structure. The primary difference is the horizontal extension at the center which relies on </a:t>
            </a:r>
            <a:r>
              <a:rPr lang="en-US" dirty="0" smtClean="0">
                <a:hlinkClick r:id="rId124" tooltip="Beam (structure)"/>
              </a:rPr>
              <a:t>beam</a:t>
            </a:r>
            <a:r>
              <a:rPr lang="en-US" dirty="0" smtClean="0"/>
              <a:t> action to provide mechanical stability. This truss style is only suitable for relatively short spans.</a:t>
            </a:r>
            <a:r>
              <a:rPr lang="en-US" baseline="30000" dirty="0" smtClean="0">
                <a:hlinkClick r:id="rId125"/>
              </a:rPr>
              <a:t>[17]</a:t>
            </a:r>
            <a:endParaRPr lang="en-US" dirty="0" smtClean="0"/>
          </a:p>
          <a:p>
            <a:endParaRPr lang="en-US" b="1" dirty="0" smtClean="0"/>
          </a:p>
          <a:p>
            <a:r>
              <a:rPr lang="en-US" b="1" dirty="0" smtClean="0"/>
              <a:t>Truss arch</a:t>
            </a:r>
          </a:p>
          <a:p>
            <a:r>
              <a:rPr lang="en-US" dirty="0" smtClean="0"/>
              <a:t>Eastbound Canadian Pacific Railway freight train over the truss-arch </a:t>
            </a:r>
            <a:r>
              <a:rPr lang="en-US" dirty="0" err="1" smtClean="0"/>
              <a:t>Stoney</a:t>
            </a:r>
            <a:r>
              <a:rPr lang="en-US" dirty="0" smtClean="0"/>
              <a:t> Creek Bridge on the Mountain Subdivision near Rogers Pass, British Columbia Canada.</a:t>
            </a:r>
          </a:p>
          <a:p>
            <a:r>
              <a:rPr lang="en-US" dirty="0" smtClean="0"/>
              <a:t>Main article: </a:t>
            </a:r>
            <a:r>
              <a:rPr lang="en-US" dirty="0" smtClean="0">
                <a:hlinkClick r:id="rId126" tooltip="Truss arch bridge"/>
              </a:rPr>
              <a:t>Truss arch bridge</a:t>
            </a:r>
            <a:endParaRPr lang="en-US" dirty="0" smtClean="0"/>
          </a:p>
          <a:p>
            <a:r>
              <a:rPr lang="en-US" dirty="0" smtClean="0"/>
              <a:t>A truss arch may contain all horizontal forces within the arch itself, or alternatively may be either a thrust arch consisting of a truss, or of two </a:t>
            </a:r>
            <a:r>
              <a:rPr lang="en-US" dirty="0" err="1" smtClean="0"/>
              <a:t>arcuate</a:t>
            </a:r>
            <a:r>
              <a:rPr lang="en-US" dirty="0" smtClean="0"/>
              <a:t> sections pinned at the apex. The latter form is common when the bridge is constructed as </a:t>
            </a:r>
            <a:r>
              <a:rPr lang="en-US" dirty="0" smtClean="0">
                <a:hlinkClick r:id="rId127" tooltip="Cantilever"/>
              </a:rPr>
              <a:t>cantilever</a:t>
            </a:r>
            <a:r>
              <a:rPr lang="en-US" dirty="0" smtClean="0"/>
              <a:t> segments from each side as in the </a:t>
            </a:r>
            <a:r>
              <a:rPr lang="en-US" dirty="0" smtClean="0">
                <a:hlinkClick r:id="rId128" tooltip="Navajo Bridge"/>
              </a:rPr>
              <a:t>Navajo Bridge</a:t>
            </a:r>
            <a:r>
              <a:rPr lang="en-US" dirty="0" smtClean="0"/>
              <a:t>.</a:t>
            </a:r>
          </a:p>
          <a:p>
            <a:endParaRPr lang="en-US" b="1" dirty="0" smtClean="0"/>
          </a:p>
          <a:p>
            <a:r>
              <a:rPr lang="en-US" b="1" dirty="0" smtClean="0"/>
              <a:t>Waddell truss</a:t>
            </a:r>
          </a:p>
          <a:p>
            <a:r>
              <a:rPr lang="en-US" dirty="0" smtClean="0"/>
              <a:t>Waddell "</a:t>
            </a:r>
            <a:r>
              <a:rPr lang="en-US" b="1" dirty="0" smtClean="0"/>
              <a:t>A</a:t>
            </a:r>
            <a:r>
              <a:rPr lang="en-US" dirty="0" smtClean="0"/>
              <a:t>" truss (1898 bridge)</a:t>
            </a:r>
          </a:p>
          <a:p>
            <a:r>
              <a:rPr lang="en-US" dirty="0" smtClean="0"/>
              <a:t>Main article: </a:t>
            </a:r>
            <a:r>
              <a:rPr lang="en-US" dirty="0" smtClean="0">
                <a:hlinkClick r:id="rId129" tooltip="John Alexander Low Waddell"/>
              </a:rPr>
              <a:t>John Alexander Low Waddell</a:t>
            </a:r>
            <a:endParaRPr lang="en-US" dirty="0" smtClean="0"/>
          </a:p>
          <a:p>
            <a:r>
              <a:rPr lang="en-US" dirty="0" smtClean="0"/>
              <a:t>Patented 1894 (</a:t>
            </a:r>
            <a:r>
              <a:rPr lang="en-US" dirty="0" smtClean="0">
                <a:hlinkClick r:id="rId130"/>
              </a:rPr>
              <a:t>U.S. Patent 529,220</a:t>
            </a:r>
            <a:r>
              <a:rPr lang="en-US" dirty="0" smtClean="0"/>
              <a:t>) its simplicity eases erection at the site. It was intended to be used as a railroad bridge.</a:t>
            </a:r>
          </a:p>
          <a:p>
            <a:endParaRPr lang="en-US" b="1" dirty="0" smtClean="0"/>
          </a:p>
          <a:p>
            <a:r>
              <a:rPr lang="en-US" b="1" dirty="0" smtClean="0"/>
              <a:t>Warren truss</a:t>
            </a:r>
          </a:p>
          <a:p>
            <a:r>
              <a:rPr lang="en-US" dirty="0" smtClean="0"/>
              <a:t>For the Australian politician, see </a:t>
            </a:r>
            <a:r>
              <a:rPr lang="en-US" dirty="0" smtClean="0">
                <a:hlinkClick r:id="rId131" tooltip="Warren Truss"/>
              </a:rPr>
              <a:t>Warren Truss</a:t>
            </a:r>
            <a:r>
              <a:rPr lang="en-US" dirty="0" smtClean="0"/>
              <a:t>.</a:t>
            </a:r>
          </a:p>
          <a:p>
            <a:r>
              <a:rPr lang="en-US" dirty="0" smtClean="0"/>
              <a:t>Warren truss illustrated – some of the diagonals are under compression and some under tension </a:t>
            </a:r>
          </a:p>
          <a:p>
            <a:r>
              <a:rPr lang="en-US" dirty="0" smtClean="0"/>
              <a:t>The Warren truss was patented in 1848 by its designers </a:t>
            </a:r>
            <a:r>
              <a:rPr lang="en-US" dirty="0" smtClean="0">
                <a:hlinkClick r:id="rId132" tooltip="James Warren (engineer)"/>
              </a:rPr>
              <a:t>James Warren</a:t>
            </a:r>
            <a:r>
              <a:rPr lang="en-US" dirty="0" smtClean="0"/>
              <a:t> and Willoughby </a:t>
            </a:r>
            <a:r>
              <a:rPr lang="en-US" dirty="0" err="1" smtClean="0"/>
              <a:t>Theobald</a:t>
            </a:r>
            <a:r>
              <a:rPr lang="en-US" dirty="0" smtClean="0"/>
              <a:t> </a:t>
            </a:r>
            <a:r>
              <a:rPr lang="en-US" dirty="0" err="1" smtClean="0"/>
              <a:t>Monzani</a:t>
            </a:r>
            <a:r>
              <a:rPr lang="en-US" dirty="0" smtClean="0"/>
              <a:t>, and consists of longitudinal members joined only by angled cross-members, forming alternately inverted </a:t>
            </a:r>
            <a:r>
              <a:rPr lang="en-US" dirty="0" smtClean="0">
                <a:hlinkClick r:id="rId133" tooltip="Triangle"/>
              </a:rPr>
              <a:t>equilateral triangle</a:t>
            </a:r>
            <a:r>
              <a:rPr lang="en-US" dirty="0" smtClean="0"/>
              <a:t>-shaped spaces along its length, ensuring that no individual </a:t>
            </a:r>
            <a:r>
              <a:rPr lang="en-US" dirty="0" smtClean="0">
                <a:hlinkClick r:id="rId134" tooltip="Strut"/>
              </a:rPr>
              <a:t>strut</a:t>
            </a:r>
            <a:r>
              <a:rPr lang="en-US" dirty="0" smtClean="0"/>
              <a:t>, beam, or </a:t>
            </a:r>
            <a:r>
              <a:rPr lang="en-US" dirty="0" smtClean="0">
                <a:hlinkClick r:id="rId135" tooltip="Tie (engineering)"/>
              </a:rPr>
              <a:t>tie</a:t>
            </a:r>
            <a:r>
              <a:rPr lang="en-US" dirty="0" smtClean="0"/>
              <a:t> is subject to bending or </a:t>
            </a:r>
            <a:r>
              <a:rPr lang="en-US" dirty="0" err="1" smtClean="0"/>
              <a:t>torsional</a:t>
            </a:r>
            <a:r>
              <a:rPr lang="en-US" dirty="0" smtClean="0"/>
              <a:t> straining forces, but only to tension or compression. Loads on the diagonals alternate between compression and tension (approaching the center), with no vertical elements, while elements near the center must support both tension and compression in response to live loads. This configuration combines strength with economy of materials and can therefore be relatively light. It is an improvement over the </a:t>
            </a:r>
            <a:r>
              <a:rPr lang="en-US" b="1" dirty="0" smtClean="0"/>
              <a:t>Neville</a:t>
            </a:r>
            <a:r>
              <a:rPr lang="en-US" dirty="0" smtClean="0"/>
              <a:t> truss which uses a spacing configuration of </a:t>
            </a:r>
            <a:r>
              <a:rPr lang="en-US" dirty="0" smtClean="0">
                <a:hlinkClick r:id="rId133" tooltip="Triangle"/>
              </a:rPr>
              <a:t>isosceles triangles</a:t>
            </a:r>
            <a:r>
              <a:rPr lang="en-US" dirty="0" smtClean="0"/>
              <a:t>.</a:t>
            </a:r>
          </a:p>
          <a:p>
            <a:r>
              <a:rPr lang="en-US" dirty="0" smtClean="0"/>
              <a:t>A preserved original </a:t>
            </a:r>
            <a:r>
              <a:rPr lang="en-US" dirty="0" err="1" smtClean="0">
                <a:hlinkClick r:id="rId136" tooltip="Ansaldo SVA"/>
              </a:rPr>
              <a:t>Ansaldo</a:t>
            </a:r>
            <a:r>
              <a:rPr lang="en-US" dirty="0" smtClean="0">
                <a:hlinkClick r:id="rId136" tooltip="Ansaldo SVA"/>
              </a:rPr>
              <a:t> SVA</a:t>
            </a:r>
            <a:r>
              <a:rPr lang="en-US" dirty="0" smtClean="0"/>
              <a:t> aircraft, showing the Warren truss-pattern </a:t>
            </a:r>
            <a:r>
              <a:rPr lang="en-US" dirty="0" err="1" smtClean="0"/>
              <a:t>interplane</a:t>
            </a:r>
            <a:r>
              <a:rPr lang="en-US" dirty="0" smtClean="0"/>
              <a:t> wing strut layout</a:t>
            </a:r>
          </a:p>
          <a:p>
            <a:r>
              <a:rPr lang="en-US" dirty="0" smtClean="0"/>
              <a:t>Warren truss construction has also been used in </a:t>
            </a:r>
            <a:r>
              <a:rPr lang="en-US" dirty="0" smtClean="0">
                <a:hlinkClick r:id="rId137" tooltip="Airframe"/>
              </a:rPr>
              <a:t>airframe</a:t>
            </a:r>
            <a:r>
              <a:rPr lang="en-US" dirty="0" smtClean="0"/>
              <a:t> construction for aircraft since the 1920s, mostly for smaller aircraft fuselages, using </a:t>
            </a:r>
            <a:r>
              <a:rPr lang="en-US" dirty="0" smtClean="0">
                <a:hlinkClick r:id="rId138" tooltip="41xx steel"/>
              </a:rPr>
              <a:t>chrome molybdenum</a:t>
            </a:r>
            <a:r>
              <a:rPr lang="en-US" dirty="0" smtClean="0"/>
              <a:t> alloy steel tubing, with popular aircraft such as the </a:t>
            </a:r>
            <a:r>
              <a:rPr lang="en-US" dirty="0" smtClean="0">
                <a:hlinkClick r:id="rId139" tooltip="Piper J-3"/>
              </a:rPr>
              <a:t>Piper J-3</a:t>
            </a:r>
            <a:r>
              <a:rPr lang="en-US" dirty="0" smtClean="0"/>
              <a:t> </a:t>
            </a:r>
            <a:r>
              <a:rPr lang="en-US" i="1" dirty="0" smtClean="0"/>
              <a:t>Cub</a:t>
            </a:r>
            <a:r>
              <a:rPr lang="en-US" dirty="0" smtClean="0"/>
              <a:t>. One of the earliest uses for the Warren truss design in aircraft design was for the </a:t>
            </a:r>
            <a:r>
              <a:rPr lang="en-US" dirty="0" err="1" smtClean="0"/>
              <a:t>interplane</a:t>
            </a:r>
            <a:r>
              <a:rPr lang="en-US" dirty="0" smtClean="0"/>
              <a:t> wing </a:t>
            </a:r>
            <a:r>
              <a:rPr lang="en-US" dirty="0" smtClean="0">
                <a:hlinkClick r:id="rId134" tooltip="Strut"/>
              </a:rPr>
              <a:t>strut</a:t>
            </a:r>
            <a:r>
              <a:rPr lang="en-US" dirty="0" smtClean="0"/>
              <a:t> layout, as seen in a nose-on view, on the Italian World War I </a:t>
            </a:r>
            <a:r>
              <a:rPr lang="en-US" dirty="0" err="1" smtClean="0">
                <a:hlinkClick r:id="rId136" tooltip="Ansaldo SVA"/>
              </a:rPr>
              <a:t>Ansaldo</a:t>
            </a:r>
            <a:r>
              <a:rPr lang="en-US" dirty="0" smtClean="0">
                <a:hlinkClick r:id="rId136" tooltip="Ansaldo SVA"/>
              </a:rPr>
              <a:t> SVA</a:t>
            </a:r>
            <a:r>
              <a:rPr lang="en-US" dirty="0" smtClean="0"/>
              <a:t> series of fast reconnaissance biplanes, which were among the fastest aircraft of the First World War era. Warren truss construction is still used today for some </a:t>
            </a:r>
            <a:r>
              <a:rPr lang="en-US" dirty="0" smtClean="0">
                <a:hlinkClick r:id="rId140" tooltip="Homebuilt aircraft"/>
              </a:rPr>
              <a:t>homebuilt aircraft</a:t>
            </a:r>
            <a:r>
              <a:rPr lang="en-US" dirty="0" smtClean="0"/>
              <a:t> fuselage designs, that essentially use the same 1920s-era design philosophies in the 21st century.</a:t>
            </a:r>
          </a:p>
          <a:p>
            <a:endParaRPr lang="en-US" b="1" dirty="0" smtClean="0"/>
          </a:p>
          <a:p>
            <a:r>
              <a:rPr lang="en-US" b="1" dirty="0" smtClean="0"/>
              <a:t>Whipple Pratt truss</a:t>
            </a:r>
          </a:p>
          <a:p>
            <a:r>
              <a:rPr lang="en-US" dirty="0" smtClean="0">
                <a:hlinkClick r:id="rId141" tooltip="Bridge L-158"/>
              </a:rPr>
              <a:t>Bridge L-158</a:t>
            </a:r>
            <a:endParaRPr lang="en-US" dirty="0" smtClean="0"/>
          </a:p>
          <a:p>
            <a:r>
              <a:rPr lang="en-US" dirty="0" smtClean="0"/>
              <a:t>A </a:t>
            </a:r>
            <a:r>
              <a:rPr lang="en-US" dirty="0" err="1" smtClean="0"/>
              <a:t>whipple</a:t>
            </a:r>
            <a:r>
              <a:rPr lang="en-US" dirty="0" smtClean="0"/>
              <a:t> truss is usually considered a subclass of the Pratt truss because the diagonal members are designed to work in tension. The main characteristic of a </a:t>
            </a:r>
            <a:r>
              <a:rPr lang="en-US" dirty="0" err="1" smtClean="0"/>
              <a:t>whipple</a:t>
            </a:r>
            <a:r>
              <a:rPr lang="en-US" dirty="0" smtClean="0"/>
              <a:t> truss is that the tension members are elongated, usually thin, at a shallow angle and cross two or more bays (rectangular sections defined by the vertical members).</a:t>
            </a:r>
          </a:p>
          <a:p>
            <a:r>
              <a:rPr lang="en-US" dirty="0" smtClean="0"/>
              <a:t>An example of a Pratt Truss bridge is the </a:t>
            </a:r>
            <a:r>
              <a:rPr lang="en-US" dirty="0" smtClean="0">
                <a:hlinkClick r:id="rId142" tooltip="Fair Oaks Bridge"/>
              </a:rPr>
              <a:t>Fair Oaks Bridge</a:t>
            </a:r>
            <a:r>
              <a:rPr lang="en-US" dirty="0" smtClean="0"/>
              <a:t> in </a:t>
            </a:r>
            <a:r>
              <a:rPr lang="en-US" dirty="0" smtClean="0">
                <a:hlinkClick r:id="rId143" tooltip="Fair Oaks, California"/>
              </a:rPr>
              <a:t>Fair Oaks, California</a:t>
            </a:r>
            <a:r>
              <a:rPr lang="en-US" dirty="0" smtClean="0"/>
              <a:t>.</a:t>
            </a:r>
          </a:p>
          <a:p>
            <a:endParaRPr lang="en-US" b="1" dirty="0" smtClean="0"/>
          </a:p>
          <a:p>
            <a:r>
              <a:rPr lang="en-US" b="1" dirty="0" err="1" smtClean="0"/>
              <a:t>Vierendeel</a:t>
            </a:r>
            <a:r>
              <a:rPr lang="en-US" b="1" dirty="0" smtClean="0"/>
              <a:t> truss</a:t>
            </a:r>
          </a:p>
          <a:p>
            <a:r>
              <a:rPr lang="en-US" dirty="0" smtClean="0"/>
              <a:t>Main article: </a:t>
            </a:r>
            <a:r>
              <a:rPr lang="en-US" dirty="0" err="1" smtClean="0">
                <a:hlinkClick r:id="rId12" tooltip="Vierendeel bridge"/>
              </a:rPr>
              <a:t>Vierendeel</a:t>
            </a:r>
            <a:r>
              <a:rPr lang="en-US" dirty="0" smtClean="0">
                <a:hlinkClick r:id="rId12" tooltip="Vierendeel bridge"/>
              </a:rPr>
              <a:t> bridge</a:t>
            </a:r>
            <a:endParaRPr lang="en-US" dirty="0" smtClean="0"/>
          </a:p>
          <a:p>
            <a:r>
              <a:rPr lang="en-US" dirty="0" smtClean="0"/>
              <a:t>A </a:t>
            </a:r>
            <a:r>
              <a:rPr lang="en-US" dirty="0" err="1" smtClean="0">
                <a:hlinkClick r:id="rId12" tooltip="Vierendeel bridge"/>
              </a:rPr>
              <a:t>Vierendeel</a:t>
            </a:r>
            <a:r>
              <a:rPr lang="en-US" dirty="0" smtClean="0">
                <a:hlinkClick r:id="rId12" tooltip="Vierendeel bridge"/>
              </a:rPr>
              <a:t> bridge</a:t>
            </a:r>
            <a:endParaRPr lang="en-US" dirty="0" smtClean="0"/>
          </a:p>
          <a:p>
            <a:r>
              <a:rPr lang="en-US" dirty="0" smtClean="0"/>
              <a:t>The </a:t>
            </a:r>
            <a:r>
              <a:rPr lang="en-US" dirty="0" err="1" smtClean="0"/>
              <a:t>Vierendeel</a:t>
            </a:r>
            <a:r>
              <a:rPr lang="en-US" dirty="0" smtClean="0"/>
              <a:t> truss, unlike common pin-jointed trusses, imposes significant bending forces upon its members — but this in turn allows the elimination of many diagonal elements. While rare as a bridge type this truss is commonly employed in modern building construction as it allows the resolution of gross shear forces against the frame elements while retaining rectangular openings between columns. This is advantageous both in allowing flexibility in the use of the building space and freedom in selection of the building's outer </a:t>
            </a:r>
            <a:r>
              <a:rPr lang="en-US" dirty="0" smtClean="0">
                <a:hlinkClick r:id="rId144" tooltip="Curtain wall"/>
              </a:rPr>
              <a:t>curtain wall</a:t>
            </a:r>
            <a:r>
              <a:rPr lang="en-US" dirty="0" smtClean="0"/>
              <a:t>, which affects both interior and exterior styling aspects.</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Lenticular</a:t>
            </a:r>
            <a:r>
              <a:rPr lang="en-US" b="1" dirty="0" smtClean="0"/>
              <a:t> truss</a:t>
            </a:r>
          </a:p>
          <a:p>
            <a:r>
              <a:rPr lang="en-US" dirty="0" smtClean="0">
                <a:hlinkClick r:id="rId3" tooltip="Royal Albert Bridge"/>
              </a:rPr>
              <a:t>Royal Albert Bridge</a:t>
            </a:r>
            <a:r>
              <a:rPr lang="en-US" dirty="0" smtClean="0"/>
              <a:t> under construction, 1859</a:t>
            </a:r>
          </a:p>
          <a:p>
            <a:r>
              <a:rPr lang="en-US" dirty="0" smtClean="0"/>
              <a:t>A </a:t>
            </a:r>
            <a:r>
              <a:rPr lang="en-US" dirty="0" err="1" smtClean="0"/>
              <a:t>lenticular</a:t>
            </a:r>
            <a:r>
              <a:rPr lang="en-US" dirty="0" smtClean="0"/>
              <a:t> truss bridge includes a lens-shape truss, with trusses between an upper arch that curves up and then down to end points, and a lower arch that curves down and then up to meet at the same end points. Where the arches extend above and below the roadbed, it is a </a:t>
            </a:r>
            <a:r>
              <a:rPr lang="en-US" b="1" dirty="0" err="1" smtClean="0"/>
              <a:t>lenticular</a:t>
            </a:r>
            <a:r>
              <a:rPr lang="en-US" b="1" dirty="0" smtClean="0"/>
              <a:t> pony truss bridge</a:t>
            </a:r>
            <a:r>
              <a:rPr lang="en-US" dirty="0" smtClean="0"/>
              <a:t>.</a:t>
            </a:r>
          </a:p>
          <a:p>
            <a:endParaRPr lang="en-US" dirty="0" smtClean="0"/>
          </a:p>
          <a:p>
            <a:r>
              <a:rPr lang="en-US" dirty="0" smtClean="0"/>
              <a:t>One type of </a:t>
            </a:r>
            <a:r>
              <a:rPr lang="en-US" dirty="0" err="1" smtClean="0"/>
              <a:t>lenticular</a:t>
            </a:r>
            <a:r>
              <a:rPr lang="en-US" dirty="0" smtClean="0"/>
              <a:t> truss consists of </a:t>
            </a:r>
            <a:r>
              <a:rPr lang="en-US" dirty="0" err="1" smtClean="0"/>
              <a:t>arcuate</a:t>
            </a:r>
            <a:r>
              <a:rPr lang="en-US" dirty="0" smtClean="0"/>
              <a:t> upper compression chords and lower </a:t>
            </a:r>
            <a:r>
              <a:rPr lang="en-US" dirty="0" err="1" smtClean="0">
                <a:hlinkClick r:id="rId4" tooltip="Eyebar"/>
              </a:rPr>
              <a:t>eyebar</a:t>
            </a:r>
            <a:r>
              <a:rPr lang="en-US" dirty="0" smtClean="0"/>
              <a:t> chain tension links. The </a:t>
            </a:r>
            <a:r>
              <a:rPr lang="en-US" dirty="0" smtClean="0">
                <a:hlinkClick r:id="rId3" tooltip="Royal Albert Bridge"/>
              </a:rPr>
              <a:t>Royal Albert Bridge</a:t>
            </a:r>
            <a:r>
              <a:rPr lang="en-US" dirty="0" smtClean="0"/>
              <a:t> (</a:t>
            </a:r>
            <a:r>
              <a:rPr lang="en-US" dirty="0" smtClean="0">
                <a:hlinkClick r:id="rId5" tooltip="United Kingdom"/>
              </a:rPr>
              <a:t>United Kingdom</a:t>
            </a:r>
            <a:r>
              <a:rPr lang="en-US" dirty="0" smtClean="0"/>
              <a:t>) uses a single tubular upper chord. As the horizontal tension and compression forces are balanced these horizontal forces are not transferred to the supporting pylons (as is the case with most arch types). This in turn enables the truss to be fabricated on the ground and then to be raised by jacking as supporting masonry pylons are constructed. This truss has been used in the construction of a stadium,</a:t>
            </a:r>
            <a:r>
              <a:rPr lang="en-US" baseline="30000" dirty="0" smtClean="0">
                <a:hlinkClick r:id="rId6"/>
              </a:rPr>
              <a:t>[11]</a:t>
            </a:r>
            <a:r>
              <a:rPr lang="en-US" dirty="0" smtClean="0"/>
              <a:t> with the upper chords of parallel trusses supporting a roof that may be rolled back. The </a:t>
            </a:r>
            <a:r>
              <a:rPr lang="en-US" dirty="0" smtClean="0">
                <a:hlinkClick r:id="rId7" tooltip="Smithfield Street Bridge"/>
              </a:rPr>
              <a:t>Smithfield Street Bridge</a:t>
            </a:r>
            <a:r>
              <a:rPr lang="en-US" dirty="0" smtClean="0"/>
              <a:t> in Pittsburgh, Pennsylvania is another example of this type.</a:t>
            </a:r>
          </a:p>
          <a:p>
            <a:r>
              <a:rPr lang="en-US" dirty="0" smtClean="0"/>
              <a:t>An example of a </a:t>
            </a:r>
            <a:r>
              <a:rPr lang="en-US" dirty="0" err="1" smtClean="0"/>
              <a:t>lenticular</a:t>
            </a:r>
            <a:r>
              <a:rPr lang="en-US" dirty="0" smtClean="0"/>
              <a:t> pony truss bridge that uses regular spans of iron is the </a:t>
            </a:r>
            <a:r>
              <a:rPr lang="en-US" dirty="0" smtClean="0">
                <a:hlinkClick r:id="rId8" tooltip="Turn-of-River Bridge"/>
              </a:rPr>
              <a:t>Turn-of-River Bridge</a:t>
            </a:r>
            <a:r>
              <a:rPr lang="en-US" dirty="0" smtClean="0"/>
              <a:t> designed and manufactured by the </a:t>
            </a:r>
            <a:r>
              <a:rPr lang="en-US" dirty="0" smtClean="0">
                <a:hlinkClick r:id="rId9" tooltip="Berlin Iron Bridge Co."/>
              </a:rPr>
              <a:t>Berlin Iron Bridge Co.</a:t>
            </a:r>
            <a:r>
              <a:rPr lang="en-US" dirty="0" smtClean="0"/>
              <a:t>.</a:t>
            </a:r>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Movable bridges</a:t>
            </a:r>
          </a:p>
          <a:p>
            <a:r>
              <a:rPr lang="en-US" dirty="0" smtClean="0">
                <a:hlinkClick r:id="rId3" tooltip="Movable bridge"/>
              </a:rPr>
              <a:t>Movable bridges</a:t>
            </a:r>
            <a:r>
              <a:rPr lang="en-US" dirty="0" smtClean="0"/>
              <a:t> are designed to move out of the way of boats or other kinds of traffic, which would otherwise be too tall to fit. These are generally electrically powered.</a:t>
            </a:r>
          </a:p>
          <a:p>
            <a:endParaRPr lang="en-US" dirty="0" smtClean="0"/>
          </a:p>
          <a:p>
            <a:r>
              <a:rPr lang="en-US" dirty="0" smtClean="0"/>
              <a:t>A </a:t>
            </a:r>
            <a:r>
              <a:rPr lang="en-US" b="1" dirty="0" smtClean="0"/>
              <a:t>moveable bridge</a:t>
            </a:r>
            <a:r>
              <a:rPr lang="en-US" dirty="0" smtClean="0"/>
              <a:t> is a </a:t>
            </a:r>
            <a:r>
              <a:rPr lang="en-US" dirty="0" smtClean="0">
                <a:hlinkClick r:id="rId4" tooltip="Bridge"/>
              </a:rPr>
              <a:t>bridge</a:t>
            </a:r>
            <a:r>
              <a:rPr lang="en-US" dirty="0" smtClean="0"/>
              <a:t> that moves to allow passage for (usually) boats or barges.</a:t>
            </a:r>
            <a:r>
              <a:rPr lang="en-US" baseline="30000" dirty="0" smtClean="0">
                <a:hlinkClick r:id="rId5"/>
              </a:rPr>
              <a:t>[1]</a:t>
            </a:r>
            <a:r>
              <a:rPr lang="en-US" dirty="0" smtClean="0"/>
              <a:t> An advantage of making bridges movable include lower price, due to the absence of high piers and long approaches. The principal disadvantage is that the traffic on the bridge must be halted when it is opened for passages. For seldom-used railroad bridges over busy channels, the bridge may be left open and then closed for train passages. For small bridges, bridge movement may be enabled without the need for an engine. Some bridges are operated by the users, especially those with a boat, others by a </a:t>
            </a:r>
            <a:r>
              <a:rPr lang="en-US" dirty="0" err="1" smtClean="0"/>
              <a:t>bridgeman</a:t>
            </a:r>
            <a:r>
              <a:rPr lang="en-US" dirty="0" smtClean="0"/>
              <a:t>; a few remotely using video-cameras and loudspeakers. Generally, the bridges are powered by electric motors, whether operating winches, gearing, or hydraulic pistons. While moveable bridges in their entirety may be quite long, the length of the moveable portion is restricted by engineering and cost considerations to a few hundred feet.</a:t>
            </a:r>
          </a:p>
          <a:p>
            <a:r>
              <a:rPr lang="en-US" dirty="0" smtClean="0"/>
              <a:t>There are often </a:t>
            </a:r>
            <a:r>
              <a:rPr lang="en-US" dirty="0" smtClean="0">
                <a:hlinkClick r:id="rId6" tooltip="Traffic light"/>
              </a:rPr>
              <a:t>traffic lights</a:t>
            </a:r>
            <a:r>
              <a:rPr lang="en-US" dirty="0" smtClean="0"/>
              <a:t> for the road and water traffic, and moving barriers for the road traffic.</a:t>
            </a:r>
          </a:p>
          <a:p>
            <a:r>
              <a:rPr lang="en-US" dirty="0" smtClean="0"/>
              <a:t>In the United States, regulations governing the operation of moveable bridges, for example, hours of operation and how much advance notice must be given by water traffic, are listed in title 33 of the </a:t>
            </a:r>
            <a:r>
              <a:rPr lang="en-US" dirty="0" smtClean="0">
                <a:hlinkClick r:id="rId7" tooltip="CFR"/>
              </a:rPr>
              <a:t>Code of Federal Regulations</a:t>
            </a:r>
            <a:r>
              <a:rPr lang="en-US" dirty="0" smtClean="0"/>
              <a:t>;</a:t>
            </a:r>
            <a:r>
              <a:rPr lang="en-US" baseline="30000" dirty="0" smtClean="0">
                <a:hlinkClick r:id="rId8"/>
              </a:rPr>
              <a:t>[2]</a:t>
            </a:r>
            <a:r>
              <a:rPr lang="en-US" dirty="0" smtClean="0"/>
              <a:t> temporary deviations are published in the </a:t>
            </a:r>
            <a:r>
              <a:rPr lang="en-US" dirty="0" smtClean="0">
                <a:hlinkClick r:id="rId9" tooltip="USCG"/>
              </a:rPr>
              <a:t>Coast Guard's</a:t>
            </a:r>
            <a:r>
              <a:rPr lang="en-US" dirty="0" smtClean="0"/>
              <a:t> Local Notice to Mariners.</a:t>
            </a:r>
          </a:p>
          <a:p>
            <a:endParaRPr lang="en-US" dirty="0" smtClean="0"/>
          </a:p>
          <a:p>
            <a:r>
              <a:rPr lang="en-US" b="1" dirty="0" smtClean="0"/>
              <a:t>Types of moving bridges</a:t>
            </a:r>
          </a:p>
          <a:p>
            <a:r>
              <a:rPr lang="en-US" dirty="0" smtClean="0">
                <a:hlinkClick r:id="rId10" tooltip="Drawbridge"/>
              </a:rPr>
              <a:t>Drawbridge</a:t>
            </a:r>
            <a:r>
              <a:rPr lang="en-US" dirty="0" smtClean="0"/>
              <a:t> - the bridge deck is hinged on one end</a:t>
            </a:r>
          </a:p>
          <a:p>
            <a:r>
              <a:rPr lang="en-US" dirty="0" smtClean="0">
                <a:hlinkClick r:id="rId11" tooltip="Bascule bridge"/>
              </a:rPr>
              <a:t>Bascule bridge</a:t>
            </a:r>
            <a:r>
              <a:rPr lang="en-US" dirty="0" smtClean="0"/>
              <a:t> - a drawbridge hinged on pins with a counterweight to facilitate raising</a:t>
            </a:r>
          </a:p>
          <a:p>
            <a:r>
              <a:rPr lang="en-US" dirty="0" smtClean="0">
                <a:hlinkClick r:id="rId12" tooltip="Folding bridge"/>
              </a:rPr>
              <a:t>Folding bridge</a:t>
            </a:r>
            <a:r>
              <a:rPr lang="en-US" dirty="0" smtClean="0"/>
              <a:t> - a drawbridge with multiple sections that collapse together horizontally</a:t>
            </a:r>
          </a:p>
          <a:p>
            <a:r>
              <a:rPr lang="en-US" dirty="0" smtClean="0">
                <a:hlinkClick r:id="rId13" tooltip="The Rolling Bridge"/>
              </a:rPr>
              <a:t>Curling bridge</a:t>
            </a:r>
            <a:r>
              <a:rPr lang="en-US" dirty="0" smtClean="0"/>
              <a:t> - a drawbridge with multiple sections that curl vertically</a:t>
            </a:r>
          </a:p>
          <a:p>
            <a:r>
              <a:rPr lang="en-US" dirty="0" smtClean="0">
                <a:hlinkClick r:id="rId14" tooltip="Swing bridge"/>
              </a:rPr>
              <a:t>Swing bridge</a:t>
            </a:r>
            <a:r>
              <a:rPr lang="en-US" dirty="0" smtClean="0"/>
              <a:t> - the bridge deck rotates around a fixed point, usually at the center, but may resemble a gate in its operation</a:t>
            </a:r>
          </a:p>
          <a:p>
            <a:r>
              <a:rPr lang="en-US" dirty="0" smtClean="0">
                <a:hlinkClick r:id="rId15" tooltip="Table bridge"/>
              </a:rPr>
              <a:t>Table bridge</a:t>
            </a:r>
            <a:r>
              <a:rPr lang="en-US" dirty="0" smtClean="0"/>
              <a:t> - a lift bridge with the lifting mechanism mounted underneath it</a:t>
            </a:r>
          </a:p>
          <a:p>
            <a:r>
              <a:rPr lang="en-US" dirty="0" smtClean="0">
                <a:hlinkClick r:id="rId16" tooltip="Retractable bridge"/>
              </a:rPr>
              <a:t>Retractable bridge</a:t>
            </a:r>
            <a:r>
              <a:rPr lang="en-US" dirty="0" smtClean="0"/>
              <a:t> (Thrust bridge) - the bridge deck is retracted to one side</a:t>
            </a:r>
          </a:p>
          <a:p>
            <a:r>
              <a:rPr lang="en-US" dirty="0" smtClean="0">
                <a:hlinkClick r:id="rId17" tooltip="Pegasus Bridge"/>
              </a:rPr>
              <a:t>Rolling bascule bridge</a:t>
            </a:r>
            <a:r>
              <a:rPr lang="en-US" dirty="0" smtClean="0"/>
              <a:t> - an unhinged drawbridge lifted by the rolling of a large gear segment along a horizontal </a:t>
            </a:r>
            <a:r>
              <a:rPr lang="en-US" dirty="0" smtClean="0">
                <a:hlinkClick r:id="rId18" tooltip="Rack and pinion"/>
              </a:rPr>
              <a:t>rack</a:t>
            </a:r>
            <a:endParaRPr lang="en-US" dirty="0" smtClean="0"/>
          </a:p>
          <a:p>
            <a:r>
              <a:rPr lang="en-US" dirty="0" smtClean="0">
                <a:hlinkClick r:id="rId19" tooltip="Submersible bridge"/>
              </a:rPr>
              <a:t>Submersible bridge</a:t>
            </a:r>
            <a:r>
              <a:rPr lang="en-US" dirty="0" smtClean="0"/>
              <a:t> - also called a ducking bridge, the bridge deck is lowered down into the water</a:t>
            </a:r>
          </a:p>
          <a:p>
            <a:r>
              <a:rPr lang="en-US" dirty="0" smtClean="0">
                <a:hlinkClick r:id="rId20" tooltip="Tilt bridge"/>
              </a:rPr>
              <a:t>Tilt bridge</a:t>
            </a:r>
            <a:r>
              <a:rPr lang="en-US" dirty="0" smtClean="0"/>
              <a:t> - the bridge deck, which is curved and pivoted at each end, is lifted up at an angle</a:t>
            </a:r>
          </a:p>
          <a:p>
            <a:r>
              <a:rPr lang="en-US" dirty="0" smtClean="0">
                <a:hlinkClick r:id="rId14" tooltip="Swing bridge"/>
              </a:rPr>
              <a:t>Swing bridge</a:t>
            </a:r>
            <a:r>
              <a:rPr lang="en-US" dirty="0" smtClean="0"/>
              <a:t> - the bridge deck rotates around a fixed point, usually at the center, but may resemble a gate in its operation</a:t>
            </a:r>
          </a:p>
          <a:p>
            <a:r>
              <a:rPr lang="en-US" dirty="0" smtClean="0">
                <a:hlinkClick r:id="rId21" tooltip="Transporter bridge"/>
              </a:rPr>
              <a:t>Transporter bridge</a:t>
            </a:r>
            <a:r>
              <a:rPr lang="en-US" dirty="0" smtClean="0"/>
              <a:t> - a structure high above carries a suspended, </a:t>
            </a:r>
            <a:r>
              <a:rPr lang="en-US" dirty="0" smtClean="0">
                <a:hlinkClick r:id="rId22" tooltip="Ferry"/>
              </a:rPr>
              <a:t>ferry</a:t>
            </a:r>
            <a:r>
              <a:rPr lang="en-US" dirty="0" smtClean="0"/>
              <a:t>-like structure</a:t>
            </a:r>
          </a:p>
          <a:p>
            <a:r>
              <a:rPr lang="en-US" dirty="0" smtClean="0">
                <a:hlinkClick r:id="rId23" tooltip="Jet bridge"/>
              </a:rPr>
              <a:t>Jet bridge</a:t>
            </a:r>
            <a:r>
              <a:rPr lang="en-US" dirty="0" smtClean="0"/>
              <a:t> - a passenger bridge to an airplane. One end is mobile with height, yaw, and tilt adjustments on the outboard end</a:t>
            </a:r>
          </a:p>
          <a:p>
            <a:endParaRPr lang="en-US" dirty="0" smtClean="0"/>
          </a:p>
        </p:txBody>
      </p:sp>
      <p:sp>
        <p:nvSpPr>
          <p:cNvPr id="4" name="Slide Number Placeholder 3"/>
          <p:cNvSpPr>
            <a:spLocks noGrp="1"/>
          </p:cNvSpPr>
          <p:nvPr>
            <p:ph type="sldNum" sz="quarter" idx="10"/>
          </p:nvPr>
        </p:nvSpPr>
        <p:spPr/>
        <p:txBody>
          <a:bodyPr/>
          <a:lstStyle/>
          <a:p>
            <a:fld id="{899A51B6-7E8F-415B-B47A-B733DFD7D21A}"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i="1" dirty="0" smtClean="0"/>
              <a:t>Dead loads</a:t>
            </a:r>
            <a:r>
              <a:rPr lang="en-US" dirty="0" smtClean="0"/>
              <a:t> are static forces that are relatively constant for an extended time. They can be in tensile or compression. The term can refer to a laboratory test method or to the normal usage of a material or structure.</a:t>
            </a:r>
          </a:p>
          <a:p>
            <a:endParaRPr lang="en-US" i="1" dirty="0" smtClean="0"/>
          </a:p>
          <a:p>
            <a:r>
              <a:rPr lang="en-US" i="1" dirty="0" smtClean="0"/>
              <a:t>Live loads</a:t>
            </a:r>
            <a:r>
              <a:rPr lang="en-US" dirty="0" smtClean="0"/>
              <a:t> are usually unstable or moving loads. These dynamic loads may involve considerations such as impact, </a:t>
            </a:r>
            <a:r>
              <a:rPr lang="en-US" dirty="0" smtClean="0">
                <a:hlinkClick r:id="rId3" tooltip="Momentum"/>
              </a:rPr>
              <a:t>momentum</a:t>
            </a:r>
            <a:r>
              <a:rPr lang="en-US" dirty="0" smtClean="0"/>
              <a:t>, </a:t>
            </a:r>
            <a:r>
              <a:rPr lang="en-US" dirty="0" smtClean="0">
                <a:hlinkClick r:id="rId4" tooltip="Vibration"/>
              </a:rPr>
              <a:t>vibration</a:t>
            </a:r>
            <a:r>
              <a:rPr lang="en-US" dirty="0" smtClean="0"/>
              <a:t>, </a:t>
            </a:r>
            <a:r>
              <a:rPr lang="en-US" dirty="0" smtClean="0">
                <a:hlinkClick r:id="rId5" tooltip="Slosh dynamics"/>
              </a:rPr>
              <a:t>slosh dynamics</a:t>
            </a:r>
            <a:r>
              <a:rPr lang="en-US" dirty="0" smtClean="0"/>
              <a:t> of fluids, </a:t>
            </a:r>
            <a:r>
              <a:rPr lang="en-US" dirty="0" smtClean="0">
                <a:hlinkClick r:id="rId6" tooltip="Fatigue"/>
              </a:rPr>
              <a:t>fatigue</a:t>
            </a:r>
            <a:r>
              <a:rPr lang="en-US" dirty="0" smtClean="0"/>
              <a:t>, etc.</a:t>
            </a:r>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load combination results when more than one load type acts on the structure. Design codes usually specify a variety of load combinations together with </a:t>
            </a:r>
            <a:r>
              <a:rPr lang="en-US" dirty="0" smtClean="0">
                <a:hlinkClick r:id="rId3" tooltip="Lrfd"/>
              </a:rPr>
              <a:t>Load factors</a:t>
            </a:r>
            <a:r>
              <a:rPr lang="en-US" dirty="0" smtClean="0"/>
              <a:t> (weightings) for each load type in order to ensure the safety of the structure under different maximum expected loading scenarios. For example, in designing a staircase, a dead load factor may be 1.2 times the weight of the structure, and a live load factor may be 1.6 times the maximum expected live load. These two "factored loads" are combined (added) to determine the "required strength" of the staircase.</a:t>
            </a:r>
          </a:p>
          <a:p>
            <a:r>
              <a:rPr lang="en-US" dirty="0" smtClean="0"/>
              <a:t>The reason for the disparity between factors for dead load and live load, and thus the reason the loads are initially categorized as dead or live is because while it is not unreasonable to expect a large number of people ascending the staircase at once, it is less likely that the structure will experience much change in its permanent load.</a:t>
            </a:r>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first bridges were made by nature itself — as simple as a log fallen across a stream or stones in the river. The first bridges made by humans were probably spans of cut wooden logs or planks and eventually stones, using a simple support and crossbeam arrangement. Some early Americans used trees or bamboo poles to cross small caverns or wells to get from one place to another. A common form of lashing sticks, logs, and deciduous branches together involved the use of long reeds or other harvested fibers woven together to form a connective rope capable of binding and holding together the materials used in early bridges.</a:t>
            </a:r>
          </a:p>
          <a:p>
            <a:r>
              <a:rPr lang="en-US" dirty="0" smtClean="0"/>
              <a:t>The </a:t>
            </a:r>
            <a:r>
              <a:rPr lang="en-US" dirty="0" err="1" smtClean="0">
                <a:hlinkClick r:id="rId3" tooltip="Arkadiko Bridge"/>
              </a:rPr>
              <a:t>Arkadiko</a:t>
            </a:r>
            <a:r>
              <a:rPr lang="en-US" dirty="0" smtClean="0">
                <a:hlinkClick r:id="rId3" tooltip="Arkadiko Bridge"/>
              </a:rPr>
              <a:t> Bridge</a:t>
            </a:r>
            <a:r>
              <a:rPr lang="en-US" dirty="0" smtClean="0"/>
              <a:t> is one of four </a:t>
            </a:r>
            <a:r>
              <a:rPr lang="en-US" dirty="0" smtClean="0">
                <a:hlinkClick r:id="rId4" tooltip="Mycenean Greece"/>
              </a:rPr>
              <a:t>Mycenaean</a:t>
            </a:r>
            <a:r>
              <a:rPr lang="en-US" dirty="0" smtClean="0"/>
              <a:t> </a:t>
            </a:r>
            <a:r>
              <a:rPr lang="en-US" dirty="0" smtClean="0">
                <a:hlinkClick r:id="rId5" tooltip="Corbel arch"/>
              </a:rPr>
              <a:t>corbel arch</a:t>
            </a:r>
            <a:r>
              <a:rPr lang="en-US" dirty="0" smtClean="0"/>
              <a:t> bridges part of a former network of roads, designed to accommodate chariots, between </a:t>
            </a:r>
            <a:r>
              <a:rPr lang="en-US" dirty="0" smtClean="0">
                <a:hlinkClick r:id="rId6" tooltip="Tiryns"/>
              </a:rPr>
              <a:t>Tiryns</a:t>
            </a:r>
            <a:r>
              <a:rPr lang="en-US" dirty="0" smtClean="0"/>
              <a:t> to </a:t>
            </a:r>
            <a:r>
              <a:rPr lang="en-US" dirty="0" err="1" smtClean="0">
                <a:hlinkClick r:id="rId7" tooltip="Epidauros"/>
              </a:rPr>
              <a:t>Epidauros</a:t>
            </a:r>
            <a:r>
              <a:rPr lang="en-US" dirty="0" smtClean="0"/>
              <a:t> in the </a:t>
            </a:r>
            <a:r>
              <a:rPr lang="en-US" dirty="0" smtClean="0">
                <a:hlinkClick r:id="rId8" tooltip="Peloponnese"/>
              </a:rPr>
              <a:t>Peloponnese</a:t>
            </a:r>
            <a:r>
              <a:rPr lang="en-US" dirty="0" smtClean="0"/>
              <a:t>, in </a:t>
            </a:r>
            <a:r>
              <a:rPr lang="en-US" dirty="0" smtClean="0">
                <a:hlinkClick r:id="rId9" tooltip="Greece"/>
              </a:rPr>
              <a:t>Greece</a:t>
            </a:r>
            <a:r>
              <a:rPr lang="en-US" dirty="0" smtClean="0"/>
              <a:t>. Dating to the Greek </a:t>
            </a:r>
            <a:r>
              <a:rPr lang="en-US" dirty="0" smtClean="0">
                <a:hlinkClick r:id="rId10" tooltip="Bronze Age"/>
              </a:rPr>
              <a:t>Bronze Age</a:t>
            </a:r>
            <a:r>
              <a:rPr lang="en-US" dirty="0" smtClean="0"/>
              <a:t> (13th century BC), it is one of the oldest arch bridges still in existence and use. Several intact arched stone bridges from the </a:t>
            </a:r>
            <a:r>
              <a:rPr lang="en-US" dirty="0" smtClean="0">
                <a:hlinkClick r:id="rId11" tooltip="Hellenistic age"/>
              </a:rPr>
              <a:t>Hellenistic era</a:t>
            </a:r>
            <a:r>
              <a:rPr lang="en-US" dirty="0" smtClean="0"/>
              <a:t> can be found in the </a:t>
            </a:r>
            <a:r>
              <a:rPr lang="en-US" dirty="0" smtClean="0">
                <a:hlinkClick r:id="rId8" tooltip="Peloponnese"/>
              </a:rPr>
              <a:t>Peloponnese</a:t>
            </a:r>
            <a:r>
              <a:rPr lang="en-US" dirty="0" smtClean="0"/>
              <a:t> in southern </a:t>
            </a:r>
            <a:r>
              <a:rPr lang="en-US" dirty="0" smtClean="0">
                <a:hlinkClick r:id="rId9" tooltip="Greece"/>
              </a:rPr>
              <a:t>Greece</a:t>
            </a:r>
            <a:r>
              <a:rPr lang="en-US" baseline="30000" dirty="0" smtClean="0">
                <a:hlinkClick r:id="rId12"/>
              </a:rPr>
              <a:t>[2]</a:t>
            </a:r>
            <a:endParaRPr lang="en-US" dirty="0" smtClean="0"/>
          </a:p>
          <a:p>
            <a:r>
              <a:rPr lang="en-US" dirty="0" smtClean="0"/>
              <a:t>The greatest bridge builders of antiquity were the </a:t>
            </a:r>
            <a:r>
              <a:rPr lang="en-US" dirty="0" smtClean="0">
                <a:hlinkClick r:id="rId13" tooltip="Roman Engineering"/>
              </a:rPr>
              <a:t>ancient Romans</a:t>
            </a:r>
            <a:r>
              <a:rPr lang="en-US" dirty="0" smtClean="0"/>
              <a:t>.</a:t>
            </a:r>
            <a:r>
              <a:rPr lang="en-US" baseline="30000" dirty="0" smtClean="0">
                <a:hlinkClick r:id="rId14"/>
              </a:rPr>
              <a:t>[3]</a:t>
            </a:r>
            <a:r>
              <a:rPr lang="en-US" dirty="0" smtClean="0"/>
              <a:t> The Romans built </a:t>
            </a:r>
            <a:r>
              <a:rPr lang="en-US" dirty="0" smtClean="0">
                <a:hlinkClick r:id="rId15" tooltip="Arch bridges"/>
              </a:rPr>
              <a:t>arch bridges</a:t>
            </a:r>
            <a:r>
              <a:rPr lang="en-US" dirty="0" smtClean="0"/>
              <a:t> and </a:t>
            </a:r>
            <a:r>
              <a:rPr lang="en-US" dirty="0" smtClean="0">
                <a:hlinkClick r:id="rId16" tooltip="Aqueduct"/>
              </a:rPr>
              <a:t>aqueducts</a:t>
            </a:r>
            <a:r>
              <a:rPr lang="en-US" dirty="0" smtClean="0"/>
              <a:t> that could stand in conditions that would damage or destroy earlier designs. Some stand today.</a:t>
            </a:r>
            <a:r>
              <a:rPr lang="en-US" baseline="30000" dirty="0" smtClean="0">
                <a:hlinkClick r:id="rId17"/>
              </a:rPr>
              <a:t>[4]</a:t>
            </a:r>
            <a:r>
              <a:rPr lang="en-US" dirty="0" smtClean="0"/>
              <a:t> An example is the </a:t>
            </a:r>
            <a:r>
              <a:rPr lang="en-US" dirty="0" err="1" smtClean="0">
                <a:hlinkClick r:id="rId18" tooltip="Alcántara Bridge"/>
              </a:rPr>
              <a:t>Alcántara</a:t>
            </a:r>
            <a:r>
              <a:rPr lang="en-US" dirty="0" smtClean="0">
                <a:hlinkClick r:id="rId18" tooltip="Alcántara Bridge"/>
              </a:rPr>
              <a:t> Bridge</a:t>
            </a:r>
            <a:r>
              <a:rPr lang="en-US" dirty="0" smtClean="0"/>
              <a:t>, built over the river </a:t>
            </a:r>
            <a:r>
              <a:rPr lang="en-US" dirty="0" smtClean="0">
                <a:hlinkClick r:id="rId19" tooltip="Tagus"/>
              </a:rPr>
              <a:t>Tagus</a:t>
            </a:r>
            <a:r>
              <a:rPr lang="en-US" dirty="0" smtClean="0"/>
              <a:t>, in </a:t>
            </a:r>
            <a:r>
              <a:rPr lang="en-US" dirty="0" smtClean="0">
                <a:hlinkClick r:id="rId20" tooltip="Spain"/>
              </a:rPr>
              <a:t>Spain</a:t>
            </a:r>
            <a:r>
              <a:rPr lang="en-US" dirty="0" smtClean="0"/>
              <a:t>. The Romans also used </a:t>
            </a:r>
            <a:r>
              <a:rPr lang="en-US" dirty="0" smtClean="0">
                <a:hlinkClick r:id="rId21" tooltip="Cement"/>
              </a:rPr>
              <a:t>cement</a:t>
            </a:r>
            <a:r>
              <a:rPr lang="en-US" dirty="0" smtClean="0"/>
              <a:t>, which reduced the variation of strength found in natural stone.</a:t>
            </a:r>
            <a:r>
              <a:rPr lang="en-US" baseline="30000" dirty="0" smtClean="0">
                <a:hlinkClick r:id="rId22"/>
              </a:rPr>
              <a:t>[5]</a:t>
            </a:r>
            <a:r>
              <a:rPr lang="en-US" dirty="0" smtClean="0"/>
              <a:t> One type of cement, called </a:t>
            </a:r>
            <a:r>
              <a:rPr lang="en-US" dirty="0" err="1" smtClean="0">
                <a:hlinkClick r:id="rId23" tooltip="Pozzolana"/>
              </a:rPr>
              <a:t>pozzolana</a:t>
            </a:r>
            <a:r>
              <a:rPr lang="en-US" dirty="0" smtClean="0"/>
              <a:t>, consisted of water, lime, sand, and </a:t>
            </a:r>
            <a:r>
              <a:rPr lang="en-US" dirty="0" smtClean="0">
                <a:hlinkClick r:id="rId24" tooltip="Volcanic rock"/>
              </a:rPr>
              <a:t>volcanic rock</a:t>
            </a:r>
            <a:r>
              <a:rPr lang="en-US" dirty="0" smtClean="0"/>
              <a:t>. </a:t>
            </a:r>
            <a:r>
              <a:rPr lang="en-US" dirty="0" smtClean="0">
                <a:hlinkClick r:id="rId25" tooltip="Brick"/>
              </a:rPr>
              <a:t>Brick</a:t>
            </a:r>
            <a:r>
              <a:rPr lang="en-US" dirty="0" smtClean="0"/>
              <a:t> and </a:t>
            </a:r>
            <a:r>
              <a:rPr lang="en-US" dirty="0" smtClean="0">
                <a:hlinkClick r:id="rId26" tooltip="Mortar (masonry)"/>
              </a:rPr>
              <a:t>mortar</a:t>
            </a:r>
            <a:r>
              <a:rPr lang="en-US" dirty="0" smtClean="0"/>
              <a:t> bridges were built after the Roman era, as the technology for cement was lost then later rediscovered.</a:t>
            </a:r>
          </a:p>
          <a:p>
            <a:r>
              <a:rPr lang="en-US" dirty="0" smtClean="0"/>
              <a:t>The </a:t>
            </a:r>
            <a:r>
              <a:rPr lang="en-US" i="1" dirty="0" err="1" smtClean="0">
                <a:hlinkClick r:id="rId27" tooltip="Arthashastra"/>
              </a:rPr>
              <a:t>Arthashastra</a:t>
            </a:r>
            <a:r>
              <a:rPr lang="en-US" dirty="0" smtClean="0"/>
              <a:t> of </a:t>
            </a:r>
            <a:r>
              <a:rPr lang="en-US" dirty="0" err="1" smtClean="0">
                <a:hlinkClick r:id="rId28" tooltip="Kautilya"/>
              </a:rPr>
              <a:t>Kautilya</a:t>
            </a:r>
            <a:r>
              <a:rPr lang="en-US" dirty="0" smtClean="0"/>
              <a:t> mentions the construction of dams and bridges.</a:t>
            </a:r>
            <a:r>
              <a:rPr lang="en-US" baseline="30000" dirty="0" smtClean="0">
                <a:hlinkClick r:id="rId29"/>
              </a:rPr>
              <a:t>[6]</a:t>
            </a:r>
            <a:r>
              <a:rPr lang="en-US" dirty="0" smtClean="0"/>
              <a:t> A </a:t>
            </a:r>
            <a:r>
              <a:rPr lang="en-US" dirty="0" err="1" smtClean="0">
                <a:hlinkClick r:id="rId30" tooltip="Mauryan"/>
              </a:rPr>
              <a:t>Mauryan</a:t>
            </a:r>
            <a:r>
              <a:rPr lang="en-US" dirty="0" smtClean="0"/>
              <a:t> bridge near </a:t>
            </a:r>
            <a:r>
              <a:rPr lang="en-US" dirty="0" err="1" smtClean="0">
                <a:hlinkClick r:id="rId31" tooltip="Girnar"/>
              </a:rPr>
              <a:t>Girnar</a:t>
            </a:r>
            <a:r>
              <a:rPr lang="en-US" dirty="0" smtClean="0"/>
              <a:t> was surveyed by </a:t>
            </a:r>
            <a:r>
              <a:rPr lang="en-US" dirty="0" smtClean="0">
                <a:hlinkClick r:id="rId32" tooltip="James Prinsep"/>
              </a:rPr>
              <a:t>James </a:t>
            </a:r>
            <a:r>
              <a:rPr lang="en-US" dirty="0" err="1" smtClean="0">
                <a:hlinkClick r:id="rId32" tooltip="James Prinsep"/>
              </a:rPr>
              <a:t>Princep</a:t>
            </a:r>
            <a:r>
              <a:rPr lang="en-US" dirty="0" smtClean="0"/>
              <a:t>.</a:t>
            </a:r>
            <a:r>
              <a:rPr lang="en-US" baseline="30000" dirty="0" smtClean="0">
                <a:hlinkClick r:id="rId33"/>
              </a:rPr>
              <a:t>[7]</a:t>
            </a:r>
            <a:r>
              <a:rPr lang="en-US" dirty="0" smtClean="0"/>
              <a:t> The bridge was swept away during a flood, and later repaired by </a:t>
            </a:r>
            <a:r>
              <a:rPr lang="en-US" dirty="0" err="1" smtClean="0"/>
              <a:t>Puspagupta</a:t>
            </a:r>
            <a:r>
              <a:rPr lang="en-US" dirty="0" smtClean="0"/>
              <a:t>, the chief architect of emperor </a:t>
            </a:r>
            <a:r>
              <a:rPr lang="en-US" dirty="0" smtClean="0">
                <a:hlinkClick r:id="rId34" tooltip="Chandragupta I"/>
              </a:rPr>
              <a:t>Chandragupta I</a:t>
            </a:r>
            <a:r>
              <a:rPr lang="en-US" dirty="0" smtClean="0"/>
              <a:t>.</a:t>
            </a:r>
            <a:r>
              <a:rPr lang="en-US" baseline="30000" dirty="0" smtClean="0">
                <a:hlinkClick r:id="rId33"/>
              </a:rPr>
              <a:t>[7]</a:t>
            </a:r>
            <a:r>
              <a:rPr lang="en-US" dirty="0" smtClean="0"/>
              <a:t> The bridge also fell under the care of the </a:t>
            </a:r>
            <a:r>
              <a:rPr lang="en-US" dirty="0" err="1" smtClean="0">
                <a:hlinkClick r:id="rId35" tooltip="Yavana"/>
              </a:rPr>
              <a:t>Yavana</a:t>
            </a:r>
            <a:r>
              <a:rPr lang="en-US" dirty="0" smtClean="0"/>
              <a:t> </a:t>
            </a:r>
            <a:r>
              <a:rPr lang="en-US" dirty="0" err="1" smtClean="0"/>
              <a:t>Tushaspa</a:t>
            </a:r>
            <a:r>
              <a:rPr lang="en-US" dirty="0" smtClean="0"/>
              <a:t>, and the </a:t>
            </a:r>
            <a:r>
              <a:rPr lang="en-US" dirty="0" smtClean="0">
                <a:hlinkClick r:id="rId36" tooltip="Satrap"/>
              </a:rPr>
              <a:t>Satrap</a:t>
            </a:r>
            <a:r>
              <a:rPr lang="en-US" dirty="0" smtClean="0"/>
              <a:t> </a:t>
            </a:r>
            <a:r>
              <a:rPr lang="en-US" dirty="0" err="1" smtClean="0"/>
              <a:t>Rudra</a:t>
            </a:r>
            <a:r>
              <a:rPr lang="en-US" dirty="0" smtClean="0"/>
              <a:t> Daman.</a:t>
            </a:r>
            <a:r>
              <a:rPr lang="en-US" baseline="30000" dirty="0" smtClean="0">
                <a:hlinkClick r:id="rId33"/>
              </a:rPr>
              <a:t>[7]</a:t>
            </a:r>
            <a:r>
              <a:rPr lang="en-US" dirty="0" smtClean="0"/>
              <a:t> The use of stronger bridges using plaited bamboo and iron chain was visible in India by about the 4th century.</a:t>
            </a:r>
            <a:r>
              <a:rPr lang="en-US" baseline="30000" dirty="0" smtClean="0">
                <a:hlinkClick r:id="rId37"/>
              </a:rPr>
              <a:t>[8]</a:t>
            </a:r>
            <a:r>
              <a:rPr lang="en-US" dirty="0" smtClean="0"/>
              <a:t> A number of bridges, both for military and commercial purposes, were constructed by the </a:t>
            </a:r>
            <a:r>
              <a:rPr lang="en-US" dirty="0" err="1" smtClean="0">
                <a:hlinkClick r:id="rId38" tooltip="Mughal Empire"/>
              </a:rPr>
              <a:t>Mughal</a:t>
            </a:r>
            <a:r>
              <a:rPr lang="en-US" dirty="0" smtClean="0"/>
              <a:t> administration in India.</a:t>
            </a:r>
            <a:r>
              <a:rPr lang="en-US" baseline="30000" dirty="0" smtClean="0">
                <a:hlinkClick r:id="rId39"/>
              </a:rPr>
              <a:t>[9]</a:t>
            </a:r>
            <a:endParaRPr lang="en-US" dirty="0" smtClean="0"/>
          </a:p>
          <a:p>
            <a:r>
              <a:rPr lang="en-US" dirty="0" smtClean="0"/>
              <a:t>Although large Chinese bridges of wooden construction existed at the time of the </a:t>
            </a:r>
            <a:r>
              <a:rPr lang="en-US" dirty="0" smtClean="0">
                <a:hlinkClick r:id="rId40" tooltip="Warring States"/>
              </a:rPr>
              <a:t>Warring States</a:t>
            </a:r>
            <a:r>
              <a:rPr lang="en-US" dirty="0" smtClean="0"/>
              <a:t>, the oldest surviving stone bridge in China is the </a:t>
            </a:r>
            <a:r>
              <a:rPr lang="en-US" dirty="0" err="1" smtClean="0">
                <a:hlinkClick r:id="rId41" tooltip="Zhaozhou Bridge"/>
              </a:rPr>
              <a:t>Zhaozhou</a:t>
            </a:r>
            <a:r>
              <a:rPr lang="en-US" dirty="0" smtClean="0">
                <a:hlinkClick r:id="rId41" tooltip="Zhaozhou Bridge"/>
              </a:rPr>
              <a:t> Bridge</a:t>
            </a:r>
            <a:r>
              <a:rPr lang="en-US" dirty="0" smtClean="0"/>
              <a:t>, built from 595 to 605 AD during the </a:t>
            </a:r>
            <a:r>
              <a:rPr lang="en-US" dirty="0" smtClean="0">
                <a:hlinkClick r:id="rId42" tooltip="Sui Dynasty"/>
              </a:rPr>
              <a:t>Sui Dynasty</a:t>
            </a:r>
            <a:r>
              <a:rPr lang="en-US" dirty="0" smtClean="0"/>
              <a:t>. This bridge is also historically significant as it is the world's oldest open-</a:t>
            </a:r>
            <a:r>
              <a:rPr lang="en-US" dirty="0" smtClean="0">
                <a:hlinkClick r:id="rId43" tooltip="Spandrel"/>
              </a:rPr>
              <a:t>spandrel</a:t>
            </a:r>
            <a:r>
              <a:rPr lang="en-US" dirty="0" smtClean="0"/>
              <a:t> stone segmental arch bridge. European segmental arch bridges date back to at least the </a:t>
            </a:r>
            <a:r>
              <a:rPr lang="en-US" dirty="0" err="1" smtClean="0">
                <a:hlinkClick r:id="rId44" tooltip="Alconétar Bridge"/>
              </a:rPr>
              <a:t>Alconétar</a:t>
            </a:r>
            <a:r>
              <a:rPr lang="en-US" dirty="0" smtClean="0">
                <a:hlinkClick r:id="rId44" tooltip="Alconétar Bridge"/>
              </a:rPr>
              <a:t> Bridge</a:t>
            </a:r>
            <a:r>
              <a:rPr lang="en-US" dirty="0" smtClean="0"/>
              <a:t> (approximately 2nd century AD), while the enormous Roman era </a:t>
            </a:r>
            <a:r>
              <a:rPr lang="en-US" dirty="0" smtClean="0">
                <a:hlinkClick r:id="rId45" tooltip="Trajan's Bridge"/>
              </a:rPr>
              <a:t>Trajan's Bridge</a:t>
            </a:r>
            <a:r>
              <a:rPr lang="en-US" dirty="0" smtClean="0"/>
              <a:t> (105 AD) featured open-spandrel segmental arches in wooden construction.</a:t>
            </a:r>
          </a:p>
          <a:p>
            <a:r>
              <a:rPr lang="en-US" dirty="0" smtClean="0">
                <a:hlinkClick r:id="rId46" tooltip="Rope bridge"/>
              </a:rPr>
              <a:t>Rope bridges</a:t>
            </a:r>
            <a:r>
              <a:rPr lang="en-US" dirty="0" smtClean="0"/>
              <a:t>, a simple type of suspension bridge, were used by the </a:t>
            </a:r>
            <a:r>
              <a:rPr lang="en-US" dirty="0" smtClean="0">
                <a:hlinkClick r:id="rId47" tooltip="Inca"/>
              </a:rPr>
              <a:t>Inca</a:t>
            </a:r>
            <a:r>
              <a:rPr lang="en-US" dirty="0" smtClean="0"/>
              <a:t> civilization in the </a:t>
            </a:r>
            <a:r>
              <a:rPr lang="en-US" dirty="0" smtClean="0">
                <a:hlinkClick r:id="rId48" tooltip="Andes"/>
              </a:rPr>
              <a:t>Andes</a:t>
            </a:r>
            <a:r>
              <a:rPr lang="en-US" dirty="0" smtClean="0"/>
              <a:t> mountains of South America, just prior to European colonization in the 16th century.</a:t>
            </a:r>
          </a:p>
          <a:p>
            <a:r>
              <a:rPr lang="en-US" dirty="0" smtClean="0"/>
              <a:t>During the 18th century there were many innovations in the design of timber bridges by </a:t>
            </a:r>
            <a:r>
              <a:rPr lang="en-US" dirty="0" smtClean="0">
                <a:hlinkClick r:id="rId49" tooltip="Hans Ulrich (page does not exist)"/>
              </a:rPr>
              <a:t>Hans Ulrich</a:t>
            </a:r>
            <a:r>
              <a:rPr lang="en-US" dirty="0" smtClean="0"/>
              <a:t>, </a:t>
            </a:r>
            <a:r>
              <a:rPr lang="en-US" dirty="0" smtClean="0">
                <a:hlinkClick r:id="rId50" tooltip="Johannes Grubenmann"/>
              </a:rPr>
              <a:t>Johannes </a:t>
            </a:r>
            <a:r>
              <a:rPr lang="en-US" dirty="0" err="1" smtClean="0">
                <a:hlinkClick r:id="rId50" tooltip="Johannes Grubenmann"/>
              </a:rPr>
              <a:t>Grubenmann</a:t>
            </a:r>
            <a:r>
              <a:rPr lang="en-US" dirty="0" smtClean="0"/>
              <a:t>, and others. The first book on bridge engineering was written by </a:t>
            </a:r>
            <a:r>
              <a:rPr lang="en-US" dirty="0" smtClean="0">
                <a:hlinkClick r:id="rId51" tooltip="Hubert Gautier"/>
              </a:rPr>
              <a:t>Hubert Gautier</a:t>
            </a:r>
            <a:r>
              <a:rPr lang="en-US" dirty="0" smtClean="0"/>
              <a:t> in 1716. A major breakthrough in bridge technology came with the erection of </a:t>
            </a:r>
            <a:r>
              <a:rPr lang="en-US" dirty="0" smtClean="0">
                <a:hlinkClick r:id="rId52" tooltip="The Iron Bridge"/>
              </a:rPr>
              <a:t>the Iron Bridge</a:t>
            </a:r>
            <a:r>
              <a:rPr lang="en-US" dirty="0" smtClean="0"/>
              <a:t> in </a:t>
            </a:r>
            <a:r>
              <a:rPr lang="en-US" dirty="0" err="1" smtClean="0">
                <a:hlinkClick r:id="rId53" tooltip="Coalbrookdale"/>
              </a:rPr>
              <a:t>Coalbrookdale</a:t>
            </a:r>
            <a:r>
              <a:rPr lang="en-US" dirty="0" smtClean="0"/>
              <a:t>, England in 1779. It used </a:t>
            </a:r>
            <a:r>
              <a:rPr lang="en-US" dirty="0" smtClean="0">
                <a:hlinkClick r:id="rId54" tooltip="Cast iron"/>
              </a:rPr>
              <a:t>cast iron</a:t>
            </a:r>
            <a:r>
              <a:rPr lang="en-US" dirty="0" smtClean="0"/>
              <a:t> for the first time as arches to cross the </a:t>
            </a:r>
            <a:r>
              <a:rPr lang="en-US" dirty="0" smtClean="0">
                <a:hlinkClick r:id="rId55" tooltip="River Severn"/>
              </a:rPr>
              <a:t>river Severn</a:t>
            </a:r>
            <a:r>
              <a:rPr lang="en-US" dirty="0" smtClean="0"/>
              <a:t>.</a:t>
            </a:r>
          </a:p>
          <a:p>
            <a:r>
              <a:rPr lang="en-US" dirty="0" smtClean="0"/>
              <a:t>With the </a:t>
            </a:r>
            <a:r>
              <a:rPr lang="en-US" dirty="0" smtClean="0">
                <a:hlinkClick r:id="rId56" tooltip="Industrial Revolution"/>
              </a:rPr>
              <a:t>Industrial Revolution</a:t>
            </a:r>
            <a:r>
              <a:rPr lang="en-US" dirty="0" smtClean="0"/>
              <a:t> in the 19th century, </a:t>
            </a:r>
            <a:r>
              <a:rPr lang="en-US" dirty="0" smtClean="0">
                <a:hlinkClick r:id="rId57" tooltip="Truss"/>
              </a:rPr>
              <a:t>truss</a:t>
            </a:r>
            <a:r>
              <a:rPr lang="en-US" dirty="0" smtClean="0"/>
              <a:t> systems of </a:t>
            </a:r>
            <a:r>
              <a:rPr lang="en-US" dirty="0" smtClean="0">
                <a:hlinkClick r:id="rId58" tooltip="Wrought iron"/>
              </a:rPr>
              <a:t>wrought iron</a:t>
            </a:r>
            <a:r>
              <a:rPr lang="en-US" dirty="0" smtClean="0"/>
              <a:t> were developed for larger bridges, but iron did not have the </a:t>
            </a:r>
            <a:r>
              <a:rPr lang="en-US" dirty="0" smtClean="0">
                <a:hlinkClick r:id="rId59" tooltip="Tensile strength"/>
              </a:rPr>
              <a:t>tensile strength</a:t>
            </a:r>
            <a:r>
              <a:rPr lang="en-US" dirty="0" smtClean="0"/>
              <a:t> to support large loads. With the advent of steel, which has a high tensile strength, much larger bridges were built, many using the ideas of </a:t>
            </a:r>
            <a:r>
              <a:rPr lang="en-US" dirty="0" err="1" smtClean="0">
                <a:hlinkClick r:id="rId60" tooltip="Gustave Eiffel"/>
              </a:rPr>
              <a:t>Gustave</a:t>
            </a:r>
            <a:r>
              <a:rPr lang="en-US" dirty="0" smtClean="0">
                <a:hlinkClick r:id="rId60" tooltip="Gustave Eiffel"/>
              </a:rPr>
              <a:t> Eiffel</a:t>
            </a:r>
            <a:r>
              <a:rPr lang="en-US" dirty="0" smtClean="0"/>
              <a:t>.</a:t>
            </a:r>
          </a:p>
          <a:p>
            <a:r>
              <a:rPr lang="en-US" dirty="0" smtClean="0"/>
              <a:t>In 1927 </a:t>
            </a:r>
            <a:r>
              <a:rPr lang="en-US" dirty="0" smtClean="0">
                <a:hlinkClick r:id="rId61" tooltip="Welding"/>
              </a:rPr>
              <a:t>welding</a:t>
            </a:r>
            <a:r>
              <a:rPr lang="en-US" dirty="0" smtClean="0"/>
              <a:t> pioneer </a:t>
            </a:r>
            <a:r>
              <a:rPr lang="en-US" dirty="0" smtClean="0">
                <a:hlinkClick r:id="rId62" tooltip="Stefan Bryła"/>
              </a:rPr>
              <a:t>Stefan </a:t>
            </a:r>
            <a:r>
              <a:rPr lang="en-US" dirty="0" err="1" smtClean="0">
                <a:hlinkClick r:id="rId62" tooltip="Stefan Bryła"/>
              </a:rPr>
              <a:t>Bryła</a:t>
            </a:r>
            <a:r>
              <a:rPr lang="en-US" dirty="0" smtClean="0"/>
              <a:t> designed the first welded road bridge in the world, which was later built across the river </a:t>
            </a:r>
            <a:r>
              <a:rPr lang="en-US" dirty="0" err="1" smtClean="0">
                <a:hlinkClick r:id="rId63" tooltip="pl:Słudwia (rzeka)"/>
              </a:rPr>
              <a:t>Słudwia</a:t>
            </a:r>
            <a:r>
              <a:rPr lang="en-US" dirty="0" smtClean="0">
                <a:hlinkClick r:id="rId63" tooltip="pl:Słudwia (rzeka)"/>
              </a:rPr>
              <a:t> </a:t>
            </a:r>
            <a:r>
              <a:rPr lang="en-US" dirty="0" err="1" smtClean="0">
                <a:hlinkClick r:id="rId63" tooltip="pl:Słudwia (rzeka)"/>
              </a:rPr>
              <a:t>Maurzyce</a:t>
            </a:r>
            <a:r>
              <a:rPr lang="en-US" dirty="0" smtClean="0"/>
              <a:t> near </a:t>
            </a:r>
            <a:r>
              <a:rPr lang="en-US" dirty="0" err="1" smtClean="0">
                <a:hlinkClick r:id="rId64" tooltip="Łowicz, Poland"/>
              </a:rPr>
              <a:t>Łowicz</a:t>
            </a:r>
            <a:r>
              <a:rPr lang="en-US" dirty="0" smtClean="0">
                <a:hlinkClick r:id="rId64" tooltip="Łowicz, Poland"/>
              </a:rPr>
              <a:t>, Poland</a:t>
            </a:r>
            <a:r>
              <a:rPr lang="en-US" dirty="0" smtClean="0"/>
              <a:t> in 1929. In 1995, the </a:t>
            </a:r>
            <a:r>
              <a:rPr lang="en-US" dirty="0" smtClean="0">
                <a:hlinkClick r:id="rId65" tooltip="American Welding Society"/>
              </a:rPr>
              <a:t>American Welding Society</a:t>
            </a:r>
            <a:r>
              <a:rPr lang="en-US" dirty="0" smtClean="0"/>
              <a:t> presented the Historic Welded Structure Award for the bridge to Poland.</a:t>
            </a:r>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There are six main types of bridges: </a:t>
            </a:r>
            <a:r>
              <a:rPr lang="en-US" dirty="0" smtClean="0">
                <a:hlinkClick r:id="rId3" tooltip="Beam bridge"/>
              </a:rPr>
              <a:t>beam bridges</a:t>
            </a:r>
            <a:r>
              <a:rPr lang="en-US" dirty="0" smtClean="0"/>
              <a:t>, </a:t>
            </a:r>
            <a:r>
              <a:rPr lang="en-US" dirty="0" smtClean="0">
                <a:hlinkClick r:id="rId4" tooltip="Cantilever bridge"/>
              </a:rPr>
              <a:t>cantilever bridges</a:t>
            </a:r>
            <a:r>
              <a:rPr lang="en-US" dirty="0" smtClean="0"/>
              <a:t>, </a:t>
            </a:r>
            <a:r>
              <a:rPr lang="en-US" dirty="0" smtClean="0">
                <a:hlinkClick r:id="rId5" tooltip="Arch bridge"/>
              </a:rPr>
              <a:t>arch bridges</a:t>
            </a:r>
            <a:r>
              <a:rPr lang="en-US" dirty="0" smtClean="0"/>
              <a:t>, </a:t>
            </a:r>
            <a:r>
              <a:rPr lang="en-US" dirty="0" smtClean="0">
                <a:hlinkClick r:id="rId6" tooltip="Suspension bridge"/>
              </a:rPr>
              <a:t>suspension bridges</a:t>
            </a:r>
            <a:r>
              <a:rPr lang="en-US" dirty="0" smtClean="0"/>
              <a:t>, </a:t>
            </a:r>
            <a:r>
              <a:rPr lang="en-US" dirty="0" smtClean="0">
                <a:hlinkClick r:id="rId7" tooltip="Cable-stayed bridge"/>
              </a:rPr>
              <a:t>cable-stayed bridges</a:t>
            </a:r>
            <a:r>
              <a:rPr lang="en-US" dirty="0" smtClean="0"/>
              <a:t> and </a:t>
            </a:r>
            <a:r>
              <a:rPr lang="en-US" dirty="0" smtClean="0">
                <a:hlinkClick r:id="rId8" tooltip="Truss bridge"/>
              </a:rPr>
              <a:t>truss bridges</a:t>
            </a:r>
            <a:r>
              <a:rPr lang="en-US" dirty="0" smtClean="0"/>
              <a:t>.</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Beam bridges</a:t>
            </a:r>
          </a:p>
          <a:p>
            <a:r>
              <a:rPr lang="en-US" dirty="0" smtClean="0">
                <a:hlinkClick r:id="rId3" tooltip="Beam bridge"/>
              </a:rPr>
              <a:t>Beam bridges</a:t>
            </a:r>
            <a:r>
              <a:rPr lang="en-US" dirty="0" smtClean="0"/>
              <a:t> are horizontal beams supported at each end by abutments, hence their structural name of </a:t>
            </a:r>
            <a:r>
              <a:rPr lang="en-US" i="1" dirty="0" smtClean="0">
                <a:hlinkClick r:id="rId4" tooltip="Simply supported"/>
              </a:rPr>
              <a:t>simply supported</a:t>
            </a:r>
            <a:r>
              <a:rPr lang="en-US" dirty="0" smtClean="0"/>
              <a:t>. When there is more than one span the intermediate supports are known as </a:t>
            </a:r>
            <a:r>
              <a:rPr lang="en-US" dirty="0" smtClean="0">
                <a:hlinkClick r:id="rId5" tooltip="Bridge pier"/>
              </a:rPr>
              <a:t>piers</a:t>
            </a:r>
            <a:r>
              <a:rPr lang="en-US" dirty="0" smtClean="0"/>
              <a:t>. The earliest beam bridges were simple logs that sat across streams and similar simple structures. In modern times, beam bridges are large box steel girder bridges. Weight on top of the beam pushes straight down on the abutments at either end of the bridge.</a:t>
            </a:r>
            <a:r>
              <a:rPr lang="en-US" baseline="30000" dirty="0" smtClean="0">
                <a:hlinkClick r:id="rId6"/>
              </a:rPr>
              <a:t>[11]</a:t>
            </a:r>
            <a:r>
              <a:rPr lang="en-US" dirty="0" smtClean="0"/>
              <a:t> They are made up mostly of wood or metal. Beam bridge spans typically do not exceed 250 feet (76 m) long, as the strength of a span decreases with increased length. However, the main span of the </a:t>
            </a:r>
            <a:r>
              <a:rPr lang="en-US" dirty="0" smtClean="0">
                <a:hlinkClick r:id="rId7" tooltip="Rio-Niteroi Bridge"/>
              </a:rPr>
              <a:t>Rio-Niteroi Bridge</a:t>
            </a:r>
            <a:r>
              <a:rPr lang="en-US" dirty="0" smtClean="0"/>
              <a:t>, a box girder bridge, is 300 </a:t>
            </a:r>
            <a:r>
              <a:rPr lang="en-US" dirty="0" err="1" smtClean="0"/>
              <a:t>metres</a:t>
            </a:r>
            <a:r>
              <a:rPr lang="en-US" dirty="0" smtClean="0"/>
              <a:t> (980 ft). The world's longest beam bridge is </a:t>
            </a:r>
            <a:r>
              <a:rPr lang="en-US" dirty="0" smtClean="0">
                <a:hlinkClick r:id="rId8" tooltip="Lake Pontchartrain Causeway"/>
              </a:rPr>
              <a:t>Lake Pontchartrain Causeway</a:t>
            </a:r>
            <a:r>
              <a:rPr lang="en-US" dirty="0" smtClean="0"/>
              <a:t> in southern </a:t>
            </a:r>
            <a:r>
              <a:rPr lang="en-US" dirty="0" smtClean="0">
                <a:hlinkClick r:id="rId9" tooltip="Louisiana"/>
              </a:rPr>
              <a:t>Louisiana</a:t>
            </a:r>
            <a:r>
              <a:rPr lang="en-US" dirty="0" smtClean="0"/>
              <a:t> in the United States, at 23.83 miles (38.35 km), with individual spans of 56 feet (17 m).</a:t>
            </a:r>
            <a:r>
              <a:rPr lang="en-US" baseline="30000" dirty="0" smtClean="0">
                <a:hlinkClick r:id="rId10"/>
              </a:rPr>
              <a:t>[12]</a:t>
            </a:r>
            <a:endParaRPr lang="en-US" dirty="0" smtClean="0"/>
          </a:p>
          <a:p>
            <a:endParaRPr lang="en-US" b="1" dirty="0" smtClean="0"/>
          </a:p>
          <a:p>
            <a:r>
              <a:rPr lang="en-US" b="1" dirty="0" smtClean="0"/>
              <a:t>Beam bridges</a:t>
            </a:r>
            <a:r>
              <a:rPr lang="en-US" dirty="0" smtClean="0"/>
              <a:t> are the most simple of </a:t>
            </a:r>
            <a:r>
              <a:rPr lang="en-US" dirty="0" smtClean="0">
                <a:hlinkClick r:id="rId11" tooltip="Structural"/>
              </a:rPr>
              <a:t>structural</a:t>
            </a:r>
            <a:r>
              <a:rPr lang="en-US" dirty="0" smtClean="0"/>
              <a:t> forms being supported by an </a:t>
            </a:r>
            <a:r>
              <a:rPr lang="en-US" dirty="0" smtClean="0">
                <a:hlinkClick r:id="rId12" tooltip="Abutment"/>
              </a:rPr>
              <a:t>abutment</a:t>
            </a:r>
            <a:r>
              <a:rPr lang="en-US" dirty="0" smtClean="0"/>
              <a:t> at each end of the </a:t>
            </a:r>
            <a:r>
              <a:rPr lang="en-US" dirty="0" smtClean="0">
                <a:hlinkClick r:id="rId13" tooltip="Bridge deck"/>
              </a:rPr>
              <a:t>deck</a:t>
            </a:r>
            <a:r>
              <a:rPr lang="en-US" dirty="0" smtClean="0"/>
              <a:t>. No </a:t>
            </a:r>
            <a:r>
              <a:rPr lang="en-US" dirty="0" smtClean="0">
                <a:hlinkClick r:id="rId14" tooltip="Moment (physics)"/>
              </a:rPr>
              <a:t>moments</a:t>
            </a:r>
            <a:r>
              <a:rPr lang="en-US" dirty="0" smtClean="0"/>
              <a:t> are transferred through the support hence their structural type is known as </a:t>
            </a:r>
            <a:r>
              <a:rPr lang="en-US" i="1" dirty="0" smtClean="0">
                <a:hlinkClick r:id="rId4" tooltip="Simply supported"/>
              </a:rPr>
              <a:t>simply supported</a:t>
            </a:r>
            <a:r>
              <a:rPr lang="en-US" dirty="0" smtClean="0"/>
              <a:t>.</a:t>
            </a:r>
          </a:p>
          <a:p>
            <a:endParaRPr lang="en-US" dirty="0" smtClean="0"/>
          </a:p>
          <a:p>
            <a:r>
              <a:rPr lang="en-US" dirty="0" smtClean="0"/>
              <a:t>The simplest beam </a:t>
            </a:r>
            <a:r>
              <a:rPr lang="en-US" dirty="0" smtClean="0">
                <a:hlinkClick r:id="rId15" tooltip="Bridge"/>
              </a:rPr>
              <a:t>bridge</a:t>
            </a:r>
            <a:r>
              <a:rPr lang="en-US" dirty="0" smtClean="0"/>
              <a:t> could be a </a:t>
            </a:r>
            <a:r>
              <a:rPr lang="en-US" dirty="0" smtClean="0">
                <a:hlinkClick r:id="rId16" tooltip="wikt:Special:Search/slab"/>
              </a:rPr>
              <a:t>slab</a:t>
            </a:r>
            <a:r>
              <a:rPr lang="en-US" dirty="0" smtClean="0"/>
              <a:t> of </a:t>
            </a:r>
            <a:r>
              <a:rPr lang="en-US" dirty="0" smtClean="0">
                <a:hlinkClick r:id="rId17" tooltip="Stone"/>
              </a:rPr>
              <a:t>stone</a:t>
            </a:r>
            <a:r>
              <a:rPr lang="en-US" dirty="0" smtClean="0"/>
              <a:t>, or a </a:t>
            </a:r>
            <a:r>
              <a:rPr lang="en-US" dirty="0" smtClean="0">
                <a:hlinkClick r:id="rId18" tooltip="Wood plank"/>
              </a:rPr>
              <a:t>plank</a:t>
            </a:r>
            <a:r>
              <a:rPr lang="en-US" dirty="0" smtClean="0"/>
              <a:t> of </a:t>
            </a:r>
            <a:r>
              <a:rPr lang="en-US" dirty="0" smtClean="0">
                <a:hlinkClick r:id="rId19" tooltip="Wood"/>
              </a:rPr>
              <a:t>wood</a:t>
            </a:r>
            <a:r>
              <a:rPr lang="en-US" dirty="0" smtClean="0"/>
              <a:t> laid across a stream. Bridges designed for modern </a:t>
            </a:r>
            <a:r>
              <a:rPr lang="en-US" dirty="0" smtClean="0">
                <a:hlinkClick r:id="rId20" tooltip="Infrastructure"/>
              </a:rPr>
              <a:t>infrastructure</a:t>
            </a:r>
            <a:r>
              <a:rPr lang="en-US" dirty="0" smtClean="0"/>
              <a:t> will usually be constructed of </a:t>
            </a:r>
            <a:r>
              <a:rPr lang="en-US" dirty="0" smtClean="0">
                <a:hlinkClick r:id="rId21" tooltip="Steel"/>
              </a:rPr>
              <a:t>steel</a:t>
            </a:r>
            <a:r>
              <a:rPr lang="en-US" dirty="0" smtClean="0"/>
              <a:t> or </a:t>
            </a:r>
            <a:r>
              <a:rPr lang="en-US" dirty="0" smtClean="0">
                <a:hlinkClick r:id="rId22" tooltip="Reinforced concrete"/>
              </a:rPr>
              <a:t>reinforced concrete</a:t>
            </a:r>
            <a:r>
              <a:rPr lang="en-US" dirty="0" smtClean="0"/>
              <a:t>, or a combination of both. The </a:t>
            </a:r>
            <a:r>
              <a:rPr lang="en-US" dirty="0" smtClean="0">
                <a:hlinkClick r:id="rId23" tooltip="Concrete"/>
              </a:rPr>
              <a:t>concrete</a:t>
            </a:r>
            <a:r>
              <a:rPr lang="en-US" dirty="0" smtClean="0"/>
              <a:t> used can either be </a:t>
            </a:r>
            <a:r>
              <a:rPr lang="en-US" dirty="0" smtClean="0">
                <a:hlinkClick r:id="rId22" tooltip="Reinforced concrete"/>
              </a:rPr>
              <a:t>reinforced</a:t>
            </a:r>
            <a:r>
              <a:rPr lang="en-US" dirty="0" smtClean="0"/>
              <a:t>, </a:t>
            </a:r>
            <a:r>
              <a:rPr lang="en-US" dirty="0" err="1" smtClean="0">
                <a:hlinkClick r:id="rId24" tooltip="Prestressed concrete"/>
              </a:rPr>
              <a:t>prestressed</a:t>
            </a:r>
            <a:r>
              <a:rPr lang="en-US" dirty="0" smtClean="0"/>
              <a:t> or </a:t>
            </a:r>
            <a:r>
              <a:rPr lang="en-US" dirty="0" smtClean="0">
                <a:hlinkClick r:id="rId25" tooltip="Post-tensioned concrete"/>
              </a:rPr>
              <a:t>post-tensioned</a:t>
            </a:r>
            <a:r>
              <a:rPr lang="en-US" dirty="0" smtClean="0"/>
              <a:t>.</a:t>
            </a:r>
          </a:p>
          <a:p>
            <a:r>
              <a:rPr lang="en-US" dirty="0" smtClean="0"/>
              <a:t>Types of construction could include having many </a:t>
            </a:r>
            <a:r>
              <a:rPr lang="en-US" dirty="0" smtClean="0">
                <a:hlinkClick r:id="rId26" tooltip="Beam (structure)"/>
              </a:rPr>
              <a:t>beams</a:t>
            </a:r>
            <a:r>
              <a:rPr lang="en-US" dirty="0" smtClean="0"/>
              <a:t> side by side with a deck across the top of them, to a main beam either side supporting a deck between them. The main beams could be </a:t>
            </a:r>
            <a:r>
              <a:rPr lang="en-US" dirty="0" smtClean="0">
                <a:hlinkClick r:id="rId27" tooltip="I-beam"/>
              </a:rPr>
              <a:t>I</a:t>
            </a:r>
            <a:r>
              <a:rPr lang="en-US" dirty="0" smtClean="0">
                <a:hlinkClick r:id="rId27" tooltip="I-beam"/>
              </a:rPr>
              <a:t>-beams</a:t>
            </a:r>
            <a:r>
              <a:rPr lang="en-US" dirty="0" smtClean="0"/>
              <a:t>, </a:t>
            </a:r>
            <a:r>
              <a:rPr lang="en-US" dirty="0" smtClean="0">
                <a:hlinkClick r:id="rId28" tooltip="Truss"/>
              </a:rPr>
              <a:t>trusses</a:t>
            </a:r>
            <a:r>
              <a:rPr lang="en-US" dirty="0" smtClean="0"/>
              <a:t>, or </a:t>
            </a:r>
            <a:r>
              <a:rPr lang="en-US" dirty="0" smtClean="0">
                <a:hlinkClick r:id="rId29" tooltip="Box girder bridge"/>
              </a:rPr>
              <a:t>box girders</a:t>
            </a:r>
            <a:r>
              <a:rPr lang="en-US" dirty="0" smtClean="0"/>
              <a:t>. They could be </a:t>
            </a:r>
            <a:r>
              <a:rPr lang="en-US" dirty="0" smtClean="0">
                <a:hlinkClick r:id="rId30" tooltip="Half-through"/>
              </a:rPr>
              <a:t>half-through</a:t>
            </a:r>
            <a:r>
              <a:rPr lang="en-US" dirty="0" smtClean="0"/>
              <a:t>, or braced across the top to create a </a:t>
            </a:r>
            <a:r>
              <a:rPr lang="en-US" dirty="0" smtClean="0">
                <a:hlinkClick r:id="rId31" tooltip="Through truss"/>
              </a:rPr>
              <a:t>through bridge</a:t>
            </a:r>
            <a:r>
              <a:rPr lang="en-US" dirty="0" smtClean="0"/>
              <a:t>.</a:t>
            </a:r>
          </a:p>
          <a:p>
            <a:endParaRPr lang="en-US" dirty="0" smtClean="0"/>
          </a:p>
          <a:p>
            <a:r>
              <a:rPr lang="en-US" dirty="0" smtClean="0"/>
              <a:t>Because no moments are transferred, </a:t>
            </a:r>
            <a:r>
              <a:rPr lang="en-US" dirty="0" smtClean="0">
                <a:hlinkClick r:id="rId32" tooltip="Thrust"/>
              </a:rPr>
              <a:t>thrust</a:t>
            </a:r>
            <a:r>
              <a:rPr lang="en-US" dirty="0" smtClean="0"/>
              <a:t>, as from an </a:t>
            </a:r>
            <a:r>
              <a:rPr lang="en-US" dirty="0" smtClean="0">
                <a:hlinkClick r:id="rId33" tooltip="Arch bridge"/>
              </a:rPr>
              <a:t>arch bridge</a:t>
            </a:r>
            <a:r>
              <a:rPr lang="en-US" dirty="0" smtClean="0"/>
              <a:t>, cannot be accommodated, so leading to innovative designs, such as </a:t>
            </a:r>
            <a:r>
              <a:rPr lang="en-US" dirty="0" err="1" smtClean="0">
                <a:hlinkClick r:id="rId34" tooltip="Lenticular truss"/>
              </a:rPr>
              <a:t>lenticular</a:t>
            </a:r>
            <a:r>
              <a:rPr lang="en-US" dirty="0" smtClean="0">
                <a:hlinkClick r:id="rId34" tooltip="Lenticular truss"/>
              </a:rPr>
              <a:t> trusses</a:t>
            </a:r>
            <a:r>
              <a:rPr lang="en-US" dirty="0" smtClean="0"/>
              <a:t> &amp; </a:t>
            </a:r>
            <a:r>
              <a:rPr lang="en-US" dirty="0" smtClean="0">
                <a:hlinkClick r:id="rId35" tooltip="Bow string arch"/>
              </a:rPr>
              <a:t>bow string arches</a:t>
            </a:r>
            <a:r>
              <a:rPr lang="en-US" dirty="0" smtClean="0"/>
              <a:t>, which contain the </a:t>
            </a:r>
            <a:r>
              <a:rPr lang="en-US" dirty="0" smtClean="0">
                <a:hlinkClick r:id="rId36" tooltip="Horizontal plane"/>
              </a:rPr>
              <a:t>horizontal</a:t>
            </a:r>
            <a:r>
              <a:rPr lang="en-US" dirty="0" smtClean="0"/>
              <a:t> forces within the </a:t>
            </a:r>
            <a:r>
              <a:rPr lang="en-US" dirty="0" smtClean="0">
                <a:hlinkClick r:id="rId37" tooltip="Superstructure"/>
              </a:rPr>
              <a:t>superstructure</a:t>
            </a:r>
            <a:r>
              <a:rPr lang="en-US" dirty="0" smtClean="0"/>
              <a:t>.</a:t>
            </a:r>
          </a:p>
          <a:p>
            <a:r>
              <a:rPr lang="en-US" dirty="0" smtClean="0"/>
              <a:t>Beam bridges are not limited to a single </a:t>
            </a:r>
            <a:r>
              <a:rPr lang="en-US" dirty="0" smtClean="0">
                <a:hlinkClick r:id="rId38" tooltip="Span (architecture)"/>
              </a:rPr>
              <a:t>span</a:t>
            </a:r>
            <a:r>
              <a:rPr lang="en-US" dirty="0" smtClean="0"/>
              <a:t>. Some </a:t>
            </a:r>
            <a:r>
              <a:rPr lang="en-US" dirty="0" smtClean="0">
                <a:hlinkClick r:id="rId39" tooltip="Viaduct"/>
              </a:rPr>
              <a:t>viaducts</a:t>
            </a:r>
            <a:r>
              <a:rPr lang="en-US" dirty="0" smtClean="0"/>
              <a:t> such as the </a:t>
            </a:r>
            <a:r>
              <a:rPr lang="en-US" dirty="0" err="1" smtClean="0">
                <a:hlinkClick r:id="rId40" tooltip="Feiyunjiang Bridge (page does not exist)"/>
              </a:rPr>
              <a:t>Feiyunjiang</a:t>
            </a:r>
            <a:r>
              <a:rPr lang="en-US" dirty="0" smtClean="0">
                <a:hlinkClick r:id="rId40" tooltip="Feiyunjiang Bridge (page does not exist)"/>
              </a:rPr>
              <a:t> Bridge</a:t>
            </a:r>
            <a:r>
              <a:rPr lang="en-US" dirty="0" smtClean="0"/>
              <a:t> in </a:t>
            </a:r>
            <a:r>
              <a:rPr lang="en-US" dirty="0" smtClean="0">
                <a:hlinkClick r:id="rId41" tooltip="China"/>
              </a:rPr>
              <a:t>China</a:t>
            </a:r>
            <a:r>
              <a:rPr lang="en-US" dirty="0" smtClean="0"/>
              <a:t> have multiple simply supported spans supported by piers. This is opposed to viaducts using </a:t>
            </a:r>
            <a:r>
              <a:rPr lang="en-US" dirty="0" smtClean="0">
                <a:hlinkClick r:id="rId42" tooltip="Continuous span"/>
              </a:rPr>
              <a:t>continuous spans</a:t>
            </a:r>
            <a:r>
              <a:rPr lang="en-US" dirty="0" smtClean="0"/>
              <a:t> over the piers.</a:t>
            </a:r>
          </a:p>
          <a:p>
            <a:endParaRPr lang="en-US" dirty="0" smtClean="0"/>
          </a:p>
          <a:p>
            <a:r>
              <a:rPr lang="en-US" dirty="0" smtClean="0"/>
              <a:t>Beam bridges are often only used for really short distances because, unlike truss bridges, they have no built in supports. The only supports are provided by piers.</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Cantilever bridges</a:t>
            </a:r>
          </a:p>
          <a:p>
            <a:endParaRPr lang="en-US" dirty="0" smtClean="0"/>
          </a:p>
          <a:p>
            <a:r>
              <a:rPr lang="en-US" dirty="0" smtClean="0"/>
              <a:t>A simple cantilever span is formed by two cantilever arms extending from opposite sides of the obstacle to be crossed, meeting at the center. In a common variant, the </a:t>
            </a:r>
            <a:r>
              <a:rPr lang="en-US" b="1" dirty="0" smtClean="0"/>
              <a:t>suspended span</a:t>
            </a:r>
            <a:r>
              <a:rPr lang="en-US" dirty="0" smtClean="0"/>
              <a:t>, the cantilever arms do not meet in the center; instead, they support a central </a:t>
            </a:r>
            <a:r>
              <a:rPr lang="en-US" dirty="0" smtClean="0">
                <a:hlinkClick r:id="rId3" tooltip="Truss bridge"/>
              </a:rPr>
              <a:t>truss bridge</a:t>
            </a:r>
            <a:r>
              <a:rPr lang="en-US" dirty="0" smtClean="0"/>
              <a:t> which rests on the ends of the cantilever arms. The suspended span may be built off-site and lifted into place, or constructed in place using special traveling supports.</a:t>
            </a:r>
          </a:p>
          <a:p>
            <a:endParaRPr lang="en-US" dirty="0" smtClean="0">
              <a:hlinkClick r:id="rId4" tooltip="Cantilever bridge"/>
            </a:endParaRPr>
          </a:p>
          <a:p>
            <a:r>
              <a:rPr lang="en-US" dirty="0" smtClean="0">
                <a:hlinkClick r:id="rId4" tooltip="Cantilever bridge"/>
              </a:rPr>
              <a:t>Cantilever bridges</a:t>
            </a:r>
            <a:r>
              <a:rPr lang="en-US" dirty="0" smtClean="0"/>
              <a:t> are built using </a:t>
            </a:r>
            <a:r>
              <a:rPr lang="en-US" dirty="0" smtClean="0">
                <a:hlinkClick r:id="rId5" tooltip="Cantilever"/>
              </a:rPr>
              <a:t>cantilevers</a:t>
            </a:r>
            <a:r>
              <a:rPr lang="en-US" dirty="0" smtClean="0"/>
              <a:t>—horizontal beams supported on only one end. Most cantilever bridges use a pair of </a:t>
            </a:r>
            <a:r>
              <a:rPr lang="en-US" dirty="0" smtClean="0">
                <a:hlinkClick r:id="rId6" tooltip="Continuous span"/>
              </a:rPr>
              <a:t>continuous spans</a:t>
            </a:r>
            <a:r>
              <a:rPr lang="en-US" dirty="0" smtClean="0"/>
              <a:t> that extend from opposite sides of the supporting piers to meet at the center of the obstacle the bridge crosses. Cantilever bridges are constructed using much the same materials &amp; techniques as beam bridges. The difference comes in the action of the forces through the bridge. The largest cantilever bridge is the 549-metre (1,801 ft) </a:t>
            </a:r>
            <a:r>
              <a:rPr lang="en-US" dirty="0" smtClean="0">
                <a:hlinkClick r:id="rId7" tooltip="Quebec Bridge"/>
              </a:rPr>
              <a:t>Quebec Bridge</a:t>
            </a:r>
            <a:r>
              <a:rPr lang="en-US" dirty="0" smtClean="0"/>
              <a:t> in Quebec, Canada.</a:t>
            </a:r>
          </a:p>
          <a:p>
            <a:endParaRPr lang="en-US" b="1" dirty="0" smtClean="0"/>
          </a:p>
          <a:p>
            <a:r>
              <a:rPr lang="en-US" dirty="0" smtClean="0"/>
              <a:t>A </a:t>
            </a:r>
            <a:r>
              <a:rPr lang="en-US" b="1" dirty="0" smtClean="0"/>
              <a:t>cantilever bridge</a:t>
            </a:r>
            <a:r>
              <a:rPr lang="en-US" dirty="0" smtClean="0"/>
              <a:t> is a </a:t>
            </a:r>
            <a:r>
              <a:rPr lang="en-US" dirty="0" smtClean="0">
                <a:hlinkClick r:id="rId8" tooltip="Bridge"/>
              </a:rPr>
              <a:t>bridge</a:t>
            </a:r>
            <a:r>
              <a:rPr lang="en-US" dirty="0" smtClean="0"/>
              <a:t> built using </a:t>
            </a:r>
            <a:r>
              <a:rPr lang="en-US" dirty="0" smtClean="0">
                <a:hlinkClick r:id="rId5" tooltip="Cantilever"/>
              </a:rPr>
              <a:t>cantilevers</a:t>
            </a:r>
            <a:r>
              <a:rPr lang="en-US" dirty="0" smtClean="0"/>
              <a:t>, structures that project horizontally into space, supported on only one end. For small </a:t>
            </a:r>
            <a:r>
              <a:rPr lang="en-US" dirty="0" smtClean="0">
                <a:hlinkClick r:id="rId9" tooltip="Footbridges"/>
              </a:rPr>
              <a:t>footbridges</a:t>
            </a:r>
            <a:r>
              <a:rPr lang="en-US" dirty="0" smtClean="0"/>
              <a:t>, the cantilevers may be simple </a:t>
            </a:r>
            <a:r>
              <a:rPr lang="en-US" dirty="0" smtClean="0">
                <a:hlinkClick r:id="rId10" tooltip="Beam (structure)"/>
              </a:rPr>
              <a:t>beams</a:t>
            </a:r>
            <a:r>
              <a:rPr lang="en-US" dirty="0" smtClean="0"/>
              <a:t>; however, large cantilever bridges designed to handle road or rail traffic use </a:t>
            </a:r>
            <a:r>
              <a:rPr lang="en-US" dirty="0" smtClean="0">
                <a:hlinkClick r:id="rId11" tooltip="Truss"/>
              </a:rPr>
              <a:t>trusses</a:t>
            </a:r>
            <a:r>
              <a:rPr lang="en-US" dirty="0" smtClean="0"/>
              <a:t> built from </a:t>
            </a:r>
            <a:r>
              <a:rPr lang="en-US" dirty="0" smtClean="0">
                <a:hlinkClick r:id="rId12" tooltip="Structural steel"/>
              </a:rPr>
              <a:t>structural steel</a:t>
            </a:r>
            <a:r>
              <a:rPr lang="en-US" dirty="0" smtClean="0"/>
              <a:t>, or </a:t>
            </a:r>
            <a:r>
              <a:rPr lang="en-US" dirty="0" smtClean="0">
                <a:hlinkClick r:id="rId13" tooltip="Box girder"/>
              </a:rPr>
              <a:t>box girders</a:t>
            </a:r>
            <a:r>
              <a:rPr lang="en-US" dirty="0" smtClean="0"/>
              <a:t> built from </a:t>
            </a:r>
            <a:r>
              <a:rPr lang="en-US" dirty="0" err="1" smtClean="0">
                <a:hlinkClick r:id="rId14" tooltip="Prestressed concrete"/>
              </a:rPr>
              <a:t>prestressed</a:t>
            </a:r>
            <a:r>
              <a:rPr lang="en-US" dirty="0" smtClean="0">
                <a:hlinkClick r:id="rId14" tooltip="Prestressed concrete"/>
              </a:rPr>
              <a:t> concrete</a:t>
            </a:r>
            <a:r>
              <a:rPr lang="en-US" dirty="0" smtClean="0"/>
              <a:t>. The steel truss cantilever bridge was a major engineering breakthrough when first put into practice, as it can span distances of over 1,500 feet (460 m), and can be more easily constructed at difficult crossings by virtue of using little or no </a:t>
            </a:r>
            <a:r>
              <a:rPr lang="en-US" dirty="0" err="1" smtClean="0">
                <a:hlinkClick r:id="rId15" tooltip="Falsework"/>
              </a:rPr>
              <a:t>falsework</a:t>
            </a:r>
            <a:r>
              <a:rPr lang="en-US" dirty="0" smtClean="0"/>
              <a:t>.</a:t>
            </a:r>
          </a:p>
          <a:p>
            <a:endParaRPr lang="en-US" dirty="0" smtClean="0"/>
          </a:p>
          <a:p>
            <a:r>
              <a:rPr lang="en-US" b="1" dirty="0" smtClean="0"/>
              <a:t>Origins</a:t>
            </a:r>
          </a:p>
          <a:p>
            <a:r>
              <a:rPr lang="en-US" dirty="0" smtClean="0"/>
              <a:t>Engineers in the nineteenth century understood that a bridge which was continuous across multiple supports would distribute the loads among them. This would result in lower stresses in the girder or truss and meant that longer spans could be built.</a:t>
            </a:r>
            <a:r>
              <a:rPr lang="en-US" baseline="30000" dirty="0" smtClean="0">
                <a:hlinkClick r:id="rId16"/>
              </a:rPr>
              <a:t>[1]</a:t>
            </a:r>
            <a:r>
              <a:rPr lang="en-US" dirty="0" smtClean="0"/>
              <a:t> Several nineteenth century engineers patented continuous bridges with </a:t>
            </a:r>
            <a:r>
              <a:rPr lang="en-US" dirty="0" smtClean="0">
                <a:hlinkClick r:id="rId17" tooltip="Hinge"/>
              </a:rPr>
              <a:t>hinge</a:t>
            </a:r>
            <a:r>
              <a:rPr lang="en-US" dirty="0" smtClean="0"/>
              <a:t> points mid-span.</a:t>
            </a:r>
            <a:r>
              <a:rPr lang="en-US" baseline="30000" dirty="0" smtClean="0">
                <a:hlinkClick r:id="rId18"/>
              </a:rPr>
              <a:t>[2]</a:t>
            </a:r>
            <a:r>
              <a:rPr lang="en-US" dirty="0" smtClean="0"/>
              <a:t> The use of a hinge in the multi-span system presented the advantages of a </a:t>
            </a:r>
            <a:r>
              <a:rPr lang="en-US" dirty="0" smtClean="0">
                <a:hlinkClick r:id="rId19" tooltip="Statically determinate"/>
              </a:rPr>
              <a:t>statically determinate</a:t>
            </a:r>
            <a:r>
              <a:rPr lang="en-US" dirty="0" smtClean="0"/>
              <a:t> system</a:t>
            </a:r>
            <a:r>
              <a:rPr lang="en-US" baseline="30000" dirty="0" smtClean="0">
                <a:hlinkClick r:id="rId20"/>
              </a:rPr>
              <a:t>[3]</a:t>
            </a:r>
            <a:r>
              <a:rPr lang="en-US" dirty="0" smtClean="0"/>
              <a:t> and of a bridge that could handle differential settlement of the foundations.</a:t>
            </a:r>
            <a:r>
              <a:rPr lang="en-US" baseline="30000" dirty="0" smtClean="0">
                <a:hlinkClick r:id="rId16"/>
              </a:rPr>
              <a:t>[1]</a:t>
            </a:r>
            <a:r>
              <a:rPr lang="en-US" dirty="0" smtClean="0"/>
              <a:t> Engineers could more easily calculate the forces and stresses with a hinge in the girder.</a:t>
            </a:r>
          </a:p>
          <a:p>
            <a:r>
              <a:rPr lang="en-US" dirty="0" smtClean="0">
                <a:hlinkClick r:id="rId21" tooltip="Heinrich Gerber (page does not exist)"/>
              </a:rPr>
              <a:t>Heinrich Gerber</a:t>
            </a:r>
            <a:r>
              <a:rPr lang="en-US" dirty="0" smtClean="0"/>
              <a:t> was one of the engineers to obtain a patent for a hinged girder (1866) and is recognized as the first to build one.</a:t>
            </a:r>
            <a:r>
              <a:rPr lang="en-US" baseline="30000" dirty="0" smtClean="0">
                <a:hlinkClick r:id="rId18"/>
              </a:rPr>
              <a:t>[2]</a:t>
            </a:r>
            <a:r>
              <a:rPr lang="en-US" dirty="0" smtClean="0"/>
              <a:t> The </a:t>
            </a:r>
            <a:r>
              <a:rPr lang="en-US" dirty="0" err="1" smtClean="0">
                <a:hlinkClick r:id="rId22" tooltip="Hassfurt Bridge (page does not exist)"/>
              </a:rPr>
              <a:t>Hassfurt</a:t>
            </a:r>
            <a:r>
              <a:rPr lang="en-US" dirty="0" smtClean="0">
                <a:hlinkClick r:id="rId22" tooltip="Hassfurt Bridge (page does not exist)"/>
              </a:rPr>
              <a:t> Bridge</a:t>
            </a:r>
            <a:r>
              <a:rPr lang="en-US" dirty="0" smtClean="0"/>
              <a:t> over the </a:t>
            </a:r>
            <a:r>
              <a:rPr lang="en-US" dirty="0" smtClean="0">
                <a:hlinkClick r:id="rId23" tooltip="Main (river)"/>
              </a:rPr>
              <a:t>Main</a:t>
            </a:r>
            <a:r>
              <a:rPr lang="en-US" dirty="0" smtClean="0"/>
              <a:t> river in Germany with a central span of 124 feet (38 meters) was completed in 1867 and is recognized as the first modern cantilever bridge.</a:t>
            </a:r>
            <a:r>
              <a:rPr lang="en-US" baseline="30000" dirty="0" smtClean="0">
                <a:hlinkClick r:id="rId20"/>
              </a:rPr>
              <a:t>[3]</a:t>
            </a:r>
            <a:endParaRPr lang="en-US" dirty="0" smtClean="0"/>
          </a:p>
          <a:p>
            <a:r>
              <a:rPr lang="en-US" dirty="0" smtClean="0"/>
              <a:t>The </a:t>
            </a:r>
            <a:r>
              <a:rPr lang="en-US" dirty="0" smtClean="0">
                <a:hlinkClick r:id="rId24" tooltip="High Bridge of Kentucky"/>
              </a:rPr>
              <a:t>High Bridge of Kentucky</a:t>
            </a:r>
            <a:r>
              <a:rPr lang="en-US" dirty="0" smtClean="0"/>
              <a:t> by </a:t>
            </a:r>
            <a:r>
              <a:rPr lang="en-US" dirty="0" smtClean="0">
                <a:hlinkClick r:id="rId25" tooltip="C. Shaler Smith (page does not exist)"/>
              </a:rPr>
              <a:t>C. </a:t>
            </a:r>
            <a:r>
              <a:rPr lang="en-US" dirty="0" err="1" smtClean="0">
                <a:hlinkClick r:id="rId25" tooltip="C. Shaler Smith (page does not exist)"/>
              </a:rPr>
              <a:t>Shaler</a:t>
            </a:r>
            <a:r>
              <a:rPr lang="en-US" dirty="0" smtClean="0">
                <a:hlinkClick r:id="rId25" tooltip="C. Shaler Smith (page does not exist)"/>
              </a:rPr>
              <a:t> Smith</a:t>
            </a:r>
            <a:r>
              <a:rPr lang="en-US" dirty="0" smtClean="0"/>
              <a:t> (1877), the </a:t>
            </a:r>
            <a:r>
              <a:rPr lang="en-US" dirty="0" smtClean="0">
                <a:hlinkClick r:id="rId26" tooltip="Niagara Cantilever Bridge"/>
              </a:rPr>
              <a:t>Niagara Cantilever Bridge</a:t>
            </a:r>
            <a:r>
              <a:rPr lang="en-US" dirty="0" smtClean="0"/>
              <a:t> by </a:t>
            </a:r>
            <a:r>
              <a:rPr lang="en-US" dirty="0" smtClean="0">
                <a:hlinkClick r:id="rId27" tooltip="Charles Conrad Schneider"/>
              </a:rPr>
              <a:t>Charles Conrad Schneider</a:t>
            </a:r>
            <a:r>
              <a:rPr lang="en-US" dirty="0" smtClean="0"/>
              <a:t> (1883) and the </a:t>
            </a:r>
            <a:r>
              <a:rPr lang="en-US" dirty="0" smtClean="0">
                <a:hlinkClick r:id="rId28" tooltip="Poughkeepsie Bridge"/>
              </a:rPr>
              <a:t>Poughkeepsie Bridge</a:t>
            </a:r>
            <a:r>
              <a:rPr lang="en-US" dirty="0" smtClean="0"/>
              <a:t> by John Francis O'Rourke and Pomeroy P. Dickinson (1889) were all important early uses of the cantilever design.</a:t>
            </a:r>
            <a:r>
              <a:rPr lang="en-US" baseline="30000" dirty="0" smtClean="0">
                <a:hlinkClick r:id="rId20"/>
              </a:rPr>
              <a:t>[3]</a:t>
            </a:r>
            <a:r>
              <a:rPr lang="en-US" dirty="0" smtClean="0"/>
              <a:t> The Kentucky River Bridge spanned a gorge that was 275 feet (84 meters) deep and took full advantage of the fact that </a:t>
            </a:r>
            <a:r>
              <a:rPr lang="en-US" dirty="0" err="1" smtClean="0"/>
              <a:t>falsework</a:t>
            </a:r>
            <a:r>
              <a:rPr lang="en-US" dirty="0" smtClean="0"/>
              <a:t>, or temporary support, is not needed for the main span of a cantilever bridge.</a:t>
            </a:r>
            <a:r>
              <a:rPr lang="en-US" baseline="30000" dirty="0" smtClean="0">
                <a:hlinkClick r:id="rId20"/>
              </a:rPr>
              <a:t>[3]</a:t>
            </a:r>
            <a:endParaRPr lang="en-US" dirty="0" smtClean="0"/>
          </a:p>
          <a:p>
            <a:r>
              <a:rPr lang="en-US" dirty="0" smtClean="0"/>
              <a:t>The most famous early cantilever bridge is the </a:t>
            </a:r>
            <a:r>
              <a:rPr lang="en-US" dirty="0" smtClean="0">
                <a:hlinkClick r:id="rId29" tooltip="Forth Rail Bridge"/>
              </a:rPr>
              <a:t>Forth Rail Bridge</a:t>
            </a:r>
            <a:r>
              <a:rPr lang="en-US" dirty="0" smtClean="0"/>
              <a:t>. This bridge held the record for longest span in the world for seventeen years only to be surpassed by the </a:t>
            </a:r>
            <a:r>
              <a:rPr lang="en-US" dirty="0" smtClean="0">
                <a:hlinkClick r:id="rId7" tooltip="Quebec Bridge"/>
              </a:rPr>
              <a:t>Quebec Bridge</a:t>
            </a:r>
            <a:r>
              <a:rPr lang="en-US" dirty="0" smtClean="0"/>
              <a:t>, still the current record holder. </a:t>
            </a:r>
            <a:r>
              <a:rPr lang="en-US" dirty="0" smtClean="0">
                <a:hlinkClick r:id="rId30" tooltip="Benjamin Baker (engineer)"/>
              </a:rPr>
              <a:t>Benjamin Baker</a:t>
            </a:r>
            <a:r>
              <a:rPr lang="en-US" dirty="0" smtClean="0"/>
              <a:t> illustrated the structural principles of the suspended span cantilever in the photo on the left. The suspended span, where </a:t>
            </a:r>
            <a:r>
              <a:rPr lang="en-US" dirty="0" err="1" smtClean="0">
                <a:hlinkClick r:id="rId31" tooltip="Kaichi Watanabe"/>
              </a:rPr>
              <a:t>Kaichi</a:t>
            </a:r>
            <a:r>
              <a:rPr lang="en-US" dirty="0" smtClean="0">
                <a:hlinkClick r:id="rId31" tooltip="Kaichi Watanabe"/>
              </a:rPr>
              <a:t> Watanabe</a:t>
            </a:r>
            <a:r>
              <a:rPr lang="en-US" dirty="0" smtClean="0"/>
              <a:t> sits, is seen in the center. The need to resist compression of the lower </a:t>
            </a:r>
            <a:r>
              <a:rPr lang="en-US" dirty="0" smtClean="0">
                <a:hlinkClick r:id="rId32" tooltip="Chord (truss construction) (page does not exist)"/>
              </a:rPr>
              <a:t>chord</a:t>
            </a:r>
            <a:r>
              <a:rPr lang="en-US" dirty="0" smtClean="0"/>
              <a:t> is seen in the use of wooden poles while the tension of the upper chord is shown by the outstretched arms. The action of the outer foundations as anchors for the cantilever is visible in the placement of the counterweights.</a:t>
            </a:r>
            <a:r>
              <a:rPr lang="en-US" baseline="30000" dirty="0" smtClean="0">
                <a:hlinkClick r:id="rId20"/>
              </a:rPr>
              <a:t>[3]</a:t>
            </a:r>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Arch bridges</a:t>
            </a:r>
          </a:p>
          <a:p>
            <a:r>
              <a:rPr lang="en-US" dirty="0" smtClean="0">
                <a:hlinkClick r:id="rId3" tooltip="Arch bridge"/>
              </a:rPr>
              <a:t>Arch bridges</a:t>
            </a:r>
            <a:r>
              <a:rPr lang="en-US" dirty="0" smtClean="0"/>
              <a:t> have </a:t>
            </a:r>
            <a:r>
              <a:rPr lang="en-US" dirty="0" smtClean="0">
                <a:hlinkClick r:id="rId4" tooltip="Abutments"/>
              </a:rPr>
              <a:t>abutments</a:t>
            </a:r>
            <a:r>
              <a:rPr lang="en-US" dirty="0" smtClean="0"/>
              <a:t> at each end. The earliest known arch bridges were built by the Greeks, and include the </a:t>
            </a:r>
            <a:r>
              <a:rPr lang="en-US" dirty="0" err="1" smtClean="0">
                <a:hlinkClick r:id="rId5" tooltip="Arkadiko Bridge"/>
              </a:rPr>
              <a:t>Arkadiko</a:t>
            </a:r>
            <a:r>
              <a:rPr lang="en-US" dirty="0" smtClean="0">
                <a:hlinkClick r:id="rId5" tooltip="Arkadiko Bridge"/>
              </a:rPr>
              <a:t> Bridge</a:t>
            </a:r>
            <a:r>
              <a:rPr lang="en-US" dirty="0" smtClean="0"/>
              <a:t>. The weight of the bridge is thrust into the </a:t>
            </a:r>
            <a:r>
              <a:rPr lang="en-US" dirty="0" smtClean="0">
                <a:hlinkClick r:id="rId4" tooltip="Abutments"/>
              </a:rPr>
              <a:t>abutments</a:t>
            </a:r>
            <a:r>
              <a:rPr lang="en-US" dirty="0" smtClean="0"/>
              <a:t> at either side. </a:t>
            </a:r>
            <a:r>
              <a:rPr lang="en-US" dirty="0" smtClean="0">
                <a:hlinkClick r:id="rId6" tooltip="Dubai"/>
              </a:rPr>
              <a:t>Dubai</a:t>
            </a:r>
            <a:r>
              <a:rPr lang="en-US" dirty="0" smtClean="0"/>
              <a:t> in the </a:t>
            </a:r>
            <a:r>
              <a:rPr lang="en-US" dirty="0" smtClean="0">
                <a:hlinkClick r:id="rId7" tooltip="United Arab Emirates"/>
              </a:rPr>
              <a:t>United Arab Emirates</a:t>
            </a:r>
            <a:r>
              <a:rPr lang="en-US" dirty="0" smtClean="0"/>
              <a:t> is currently building the </a:t>
            </a:r>
            <a:r>
              <a:rPr lang="en-US" dirty="0" smtClean="0">
                <a:hlinkClick r:id="rId8" tooltip="Sheikh Rashid bin Saeed Crossing"/>
              </a:rPr>
              <a:t>Sheikh Rashid bin </a:t>
            </a:r>
            <a:r>
              <a:rPr lang="en-US" dirty="0" err="1" smtClean="0">
                <a:hlinkClick r:id="rId8" tooltip="Sheikh Rashid bin Saeed Crossing"/>
              </a:rPr>
              <a:t>Saeed</a:t>
            </a:r>
            <a:r>
              <a:rPr lang="en-US" dirty="0" smtClean="0">
                <a:hlinkClick r:id="rId8" tooltip="Sheikh Rashid bin Saeed Crossing"/>
              </a:rPr>
              <a:t> Crossing</a:t>
            </a:r>
            <a:r>
              <a:rPr lang="en-US" dirty="0" smtClean="0"/>
              <a:t>, which is scheduled for completion in 2012. When completed, it will be the largest arch bridge in the world.</a:t>
            </a:r>
            <a:r>
              <a:rPr lang="en-US" baseline="30000" dirty="0" smtClean="0">
                <a:hlinkClick r:id="rId9"/>
              </a:rPr>
              <a:t>[13]</a:t>
            </a:r>
            <a:endParaRPr lang="en-US" dirty="0" smtClean="0"/>
          </a:p>
          <a:p>
            <a:endParaRPr lang="en-US" b="1" dirty="0" smtClean="0"/>
          </a:p>
          <a:p>
            <a:r>
              <a:rPr lang="en-US" dirty="0" smtClean="0"/>
              <a:t>An </a:t>
            </a:r>
            <a:r>
              <a:rPr lang="en-US" b="1" dirty="0" smtClean="0"/>
              <a:t>arch bridge</a:t>
            </a:r>
            <a:r>
              <a:rPr lang="en-US" dirty="0" smtClean="0"/>
              <a:t> is a bridge with </a:t>
            </a:r>
            <a:r>
              <a:rPr lang="en-US" dirty="0" smtClean="0">
                <a:hlinkClick r:id="rId10" tooltip="Abutment"/>
              </a:rPr>
              <a:t>abutments</a:t>
            </a:r>
            <a:r>
              <a:rPr lang="en-US" dirty="0" smtClean="0"/>
              <a:t> at each end shaped as a curved </a:t>
            </a:r>
            <a:r>
              <a:rPr lang="en-US" dirty="0" smtClean="0">
                <a:hlinkClick r:id="rId11" tooltip="Arch"/>
              </a:rPr>
              <a:t>arch</a:t>
            </a:r>
            <a:r>
              <a:rPr lang="en-US" dirty="0" smtClean="0"/>
              <a:t>. Arch bridges work by transferring the weight of the bridge and its </a:t>
            </a:r>
            <a:r>
              <a:rPr lang="en-US" dirty="0" smtClean="0">
                <a:hlinkClick r:id="rId12" tooltip="Structural load"/>
              </a:rPr>
              <a:t>loads</a:t>
            </a:r>
            <a:r>
              <a:rPr lang="en-US" dirty="0" smtClean="0"/>
              <a:t> partially into a horizontal thrust restrained by the abutments at either side. A </a:t>
            </a:r>
            <a:r>
              <a:rPr lang="en-US" dirty="0" smtClean="0">
                <a:hlinkClick r:id="rId13" tooltip="Viaduct"/>
              </a:rPr>
              <a:t>viaduct</a:t>
            </a:r>
            <a:r>
              <a:rPr lang="en-US" dirty="0" smtClean="0"/>
              <a:t> (a long bridge) may be made from a series of arches, although other more economical structures are typically used today.</a:t>
            </a:r>
          </a:p>
          <a:p>
            <a:endParaRPr lang="en-US" dirty="0" smtClean="0"/>
          </a:p>
          <a:p>
            <a:r>
              <a:rPr lang="en-US" b="1" dirty="0" smtClean="0"/>
              <a:t>History</a:t>
            </a:r>
          </a:p>
          <a:p>
            <a:r>
              <a:rPr lang="en-US" dirty="0" smtClean="0"/>
              <a:t>See also: </a:t>
            </a:r>
            <a:r>
              <a:rPr lang="en-US" dirty="0" smtClean="0">
                <a:hlinkClick r:id="rId14" tooltip="List of Roman bridges"/>
              </a:rPr>
              <a:t>List of Roman bridges</a:t>
            </a:r>
            <a:r>
              <a:rPr lang="en-US" dirty="0" smtClean="0"/>
              <a:t>, </a:t>
            </a:r>
            <a:r>
              <a:rPr lang="en-US" dirty="0" smtClean="0">
                <a:hlinkClick r:id="rId15" tooltip="List of medieval stone bridges in Germany"/>
              </a:rPr>
              <a:t>List of medieval stone bridges in Germany</a:t>
            </a:r>
            <a:r>
              <a:rPr lang="en-US" dirty="0" smtClean="0"/>
              <a:t>, and </a:t>
            </a:r>
            <a:r>
              <a:rPr lang="en-US" dirty="0" smtClean="0">
                <a:hlinkClick r:id="rId16" tooltip="List of medieval bridges in France"/>
              </a:rPr>
              <a:t>List of medieval bridges in France</a:t>
            </a:r>
            <a:endParaRPr lang="en-US" dirty="0" smtClean="0"/>
          </a:p>
          <a:p>
            <a:r>
              <a:rPr lang="en-US" dirty="0" smtClean="0"/>
              <a:t>The </a:t>
            </a:r>
            <a:r>
              <a:rPr lang="en-US" dirty="0" err="1" smtClean="0">
                <a:hlinkClick r:id="rId17" tooltip="Alcántara Bridge"/>
              </a:rPr>
              <a:t>Alcántara</a:t>
            </a:r>
            <a:r>
              <a:rPr lang="en-US" dirty="0" smtClean="0">
                <a:hlinkClick r:id="rId17" tooltip="Alcántara Bridge"/>
              </a:rPr>
              <a:t> Bridge</a:t>
            </a:r>
            <a:r>
              <a:rPr lang="en-US" dirty="0" smtClean="0"/>
              <a:t>, Spain (built 103-106 AD)</a:t>
            </a:r>
          </a:p>
          <a:p>
            <a:r>
              <a:rPr lang="en-US" dirty="0" smtClean="0"/>
              <a:t>Possibly the oldest existing arch bridge is the </a:t>
            </a:r>
            <a:r>
              <a:rPr lang="en-US" dirty="0" smtClean="0">
                <a:hlinkClick r:id="rId18" tooltip="Mycenaean Greece"/>
              </a:rPr>
              <a:t>Mycenaean</a:t>
            </a:r>
            <a:r>
              <a:rPr lang="en-US" dirty="0" smtClean="0"/>
              <a:t> </a:t>
            </a:r>
            <a:r>
              <a:rPr lang="en-US" dirty="0" err="1" smtClean="0">
                <a:hlinkClick r:id="rId19" tooltip="Arkadiko bridge"/>
              </a:rPr>
              <a:t>Arkadiko</a:t>
            </a:r>
            <a:r>
              <a:rPr lang="en-US" dirty="0" smtClean="0">
                <a:hlinkClick r:id="rId19" tooltip="Arkadiko bridge"/>
              </a:rPr>
              <a:t> bridge</a:t>
            </a:r>
            <a:r>
              <a:rPr lang="en-US" dirty="0" smtClean="0"/>
              <a:t> in Greece from about 1300 BC. The stone </a:t>
            </a:r>
            <a:r>
              <a:rPr lang="en-US" dirty="0" smtClean="0">
                <a:hlinkClick r:id="rId20" tooltip="Corbel arch"/>
              </a:rPr>
              <a:t>corbel arch</a:t>
            </a:r>
            <a:r>
              <a:rPr lang="en-US" dirty="0" smtClean="0"/>
              <a:t> bridge is still used by the local populace.</a:t>
            </a:r>
            <a:r>
              <a:rPr lang="en-US" baseline="30000" dirty="0" smtClean="0">
                <a:hlinkClick r:id="rId21"/>
              </a:rPr>
              <a:t>[1]</a:t>
            </a:r>
            <a:r>
              <a:rPr lang="en-US" dirty="0" smtClean="0"/>
              <a:t> The well-preserved </a:t>
            </a:r>
            <a:r>
              <a:rPr lang="en-US" dirty="0" smtClean="0">
                <a:hlinkClick r:id="rId22" tooltip="Hellenistic"/>
              </a:rPr>
              <a:t>Hellenistic</a:t>
            </a:r>
            <a:r>
              <a:rPr lang="en-US" dirty="0" smtClean="0"/>
              <a:t> </a:t>
            </a:r>
            <a:r>
              <a:rPr lang="en-US" dirty="0" err="1" smtClean="0">
                <a:hlinkClick r:id="rId23" tooltip="Eleutherna Bridge"/>
              </a:rPr>
              <a:t>Eleutherna</a:t>
            </a:r>
            <a:r>
              <a:rPr lang="en-US" dirty="0" smtClean="0">
                <a:hlinkClick r:id="rId23" tooltip="Eleutherna Bridge"/>
              </a:rPr>
              <a:t> Bridge</a:t>
            </a:r>
            <a:r>
              <a:rPr lang="en-US" dirty="0" smtClean="0"/>
              <a:t> has a triangular corbel arch.</a:t>
            </a:r>
            <a:r>
              <a:rPr lang="en-US" baseline="30000" dirty="0" smtClean="0">
                <a:hlinkClick r:id="rId24"/>
              </a:rPr>
              <a:t>[2]</a:t>
            </a:r>
            <a:r>
              <a:rPr lang="en-US" dirty="0" smtClean="0"/>
              <a:t> The 4th century BC </a:t>
            </a:r>
            <a:r>
              <a:rPr lang="en-US" dirty="0" smtClean="0">
                <a:hlinkClick r:id="rId25" tooltip="Rhodes Footbridge"/>
              </a:rPr>
              <a:t>Rhodes Footbridge</a:t>
            </a:r>
            <a:r>
              <a:rPr lang="en-US" dirty="0" smtClean="0"/>
              <a:t> rests on an early </a:t>
            </a:r>
            <a:r>
              <a:rPr lang="en-US" dirty="0" err="1" smtClean="0">
                <a:hlinkClick r:id="rId26" tooltip="Voussoir"/>
              </a:rPr>
              <a:t>voussoir</a:t>
            </a:r>
            <a:r>
              <a:rPr lang="en-US" dirty="0" smtClean="0"/>
              <a:t> arch.</a:t>
            </a:r>
            <a:r>
              <a:rPr lang="en-US" baseline="30000" dirty="0" smtClean="0">
                <a:hlinkClick r:id="rId27"/>
              </a:rPr>
              <a:t>[3]</a:t>
            </a:r>
            <a:endParaRPr lang="en-US" dirty="0" smtClean="0"/>
          </a:p>
          <a:p>
            <a:r>
              <a:rPr lang="en-US" dirty="0" smtClean="0"/>
              <a:t>Although true arches were already known by the </a:t>
            </a:r>
            <a:r>
              <a:rPr lang="en-US" dirty="0" smtClean="0">
                <a:hlinkClick r:id="rId28" tooltip="Etruscans"/>
              </a:rPr>
              <a:t>Etruscans</a:t>
            </a:r>
            <a:r>
              <a:rPr lang="en-US" dirty="0" smtClean="0"/>
              <a:t> and </a:t>
            </a:r>
            <a:r>
              <a:rPr lang="en-US" dirty="0" smtClean="0">
                <a:hlinkClick r:id="rId29" tooltip="Ancient Greece"/>
              </a:rPr>
              <a:t>ancient Greeks</a:t>
            </a:r>
            <a:r>
              <a:rPr lang="en-US" dirty="0" smtClean="0"/>
              <a:t>, the </a:t>
            </a:r>
            <a:r>
              <a:rPr lang="en-US" dirty="0" smtClean="0">
                <a:hlinkClick r:id="rId30" tooltip="Ancient Rome"/>
              </a:rPr>
              <a:t>Romans</a:t>
            </a:r>
            <a:r>
              <a:rPr lang="en-US" dirty="0" smtClean="0"/>
              <a:t> were - as with the </a:t>
            </a:r>
            <a:r>
              <a:rPr lang="en-US" dirty="0" smtClean="0">
                <a:hlinkClick r:id="rId31" tooltip="Vault (architecture)"/>
              </a:rPr>
              <a:t>vault</a:t>
            </a:r>
            <a:r>
              <a:rPr lang="en-US" dirty="0" smtClean="0"/>
              <a:t> and the </a:t>
            </a:r>
            <a:r>
              <a:rPr lang="en-US" dirty="0" smtClean="0">
                <a:hlinkClick r:id="rId32" tooltip="Dome"/>
              </a:rPr>
              <a:t>dome</a:t>
            </a:r>
            <a:r>
              <a:rPr lang="en-US" dirty="0" smtClean="0"/>
              <a:t> - the first to fully realize the potential of arches for bridge construction.</a:t>
            </a:r>
            <a:r>
              <a:rPr lang="en-US" baseline="30000" dirty="0" smtClean="0">
                <a:hlinkClick r:id="rId33"/>
              </a:rPr>
              <a:t>[4]</a:t>
            </a:r>
            <a:r>
              <a:rPr lang="en-US" dirty="0" smtClean="0"/>
              <a:t> A list of </a:t>
            </a:r>
            <a:r>
              <a:rPr lang="en-US" dirty="0" smtClean="0">
                <a:hlinkClick r:id="rId34" tooltip="Roman bridge"/>
              </a:rPr>
              <a:t>Roman bridges</a:t>
            </a:r>
            <a:r>
              <a:rPr lang="en-US" dirty="0" smtClean="0"/>
              <a:t> compiled by the engineer Colin O'Connor features 330 </a:t>
            </a:r>
            <a:r>
              <a:rPr lang="en-US" dirty="0" smtClean="0">
                <a:hlinkClick r:id="rId35" tooltip="List of Roman bridges"/>
              </a:rPr>
              <a:t>Roman stone bridges</a:t>
            </a:r>
            <a:r>
              <a:rPr lang="en-US" dirty="0" smtClean="0"/>
              <a:t> for traffic, 34 </a:t>
            </a:r>
            <a:r>
              <a:rPr lang="en-US" dirty="0" smtClean="0">
                <a:hlinkClick r:id="rId36" tooltip="List of Roman bridges"/>
              </a:rPr>
              <a:t>Roman timber bridges</a:t>
            </a:r>
            <a:r>
              <a:rPr lang="en-US" dirty="0" smtClean="0"/>
              <a:t> and 54 </a:t>
            </a:r>
            <a:r>
              <a:rPr lang="en-US" dirty="0" smtClean="0">
                <a:hlinkClick r:id="rId37" tooltip="List of Roman bridges"/>
              </a:rPr>
              <a:t>Roman aqueduct bridges</a:t>
            </a:r>
            <a:r>
              <a:rPr lang="en-US" dirty="0" smtClean="0"/>
              <a:t>, a substantial part still standing and even used to carry vehicles.</a:t>
            </a:r>
            <a:r>
              <a:rPr lang="en-US" baseline="30000" dirty="0" smtClean="0">
                <a:hlinkClick r:id="rId38"/>
              </a:rPr>
              <a:t>[5]</a:t>
            </a:r>
            <a:r>
              <a:rPr lang="en-US" dirty="0" smtClean="0"/>
              <a:t> A more complete survey by the Italian scholar </a:t>
            </a:r>
            <a:r>
              <a:rPr lang="en-US" dirty="0" err="1" smtClean="0"/>
              <a:t>Vittorio</a:t>
            </a:r>
            <a:r>
              <a:rPr lang="en-US" dirty="0" smtClean="0"/>
              <a:t> </a:t>
            </a:r>
            <a:r>
              <a:rPr lang="en-US" dirty="0" err="1" smtClean="0"/>
              <a:t>Galliazzo</a:t>
            </a:r>
            <a:r>
              <a:rPr lang="en-US" dirty="0" smtClean="0"/>
              <a:t> found 931 Roman bridges, mostly of stone, in as many as 26 different countries (including former </a:t>
            </a:r>
            <a:r>
              <a:rPr lang="en-US" dirty="0" smtClean="0">
                <a:hlinkClick r:id="rId39" tooltip="Yugoslavia"/>
              </a:rPr>
              <a:t>Yugoslavia</a:t>
            </a:r>
            <a:r>
              <a:rPr lang="en-US" dirty="0" smtClean="0"/>
              <a:t>).</a:t>
            </a:r>
            <a:r>
              <a:rPr lang="en-US" baseline="30000" dirty="0" smtClean="0">
                <a:hlinkClick r:id="rId40"/>
              </a:rPr>
              <a:t>[6]</a:t>
            </a:r>
            <a:endParaRPr lang="en-US" dirty="0" smtClean="0"/>
          </a:p>
          <a:p>
            <a:r>
              <a:rPr lang="en-US" dirty="0" smtClean="0"/>
              <a:t>Roman arch bridges were usually </a:t>
            </a:r>
            <a:r>
              <a:rPr lang="en-US" dirty="0" smtClean="0">
                <a:hlinkClick r:id="rId41" tooltip="Semicircle"/>
              </a:rPr>
              <a:t>semicircular</a:t>
            </a:r>
            <a:r>
              <a:rPr lang="en-US" dirty="0" smtClean="0"/>
              <a:t>, although a number were segmental arch bridges (such as </a:t>
            </a:r>
            <a:r>
              <a:rPr lang="en-US" dirty="0" err="1" smtClean="0">
                <a:hlinkClick r:id="rId42" tooltip="Alconétar Bridge"/>
              </a:rPr>
              <a:t>Alconétar</a:t>
            </a:r>
            <a:r>
              <a:rPr lang="en-US" dirty="0" smtClean="0">
                <a:hlinkClick r:id="rId42" tooltip="Alconétar Bridge"/>
              </a:rPr>
              <a:t> Bridge</a:t>
            </a:r>
            <a:r>
              <a:rPr lang="en-US" dirty="0" smtClean="0"/>
              <a:t>), a bridge which has a curved arch that is less than a semicircle.</a:t>
            </a:r>
            <a:r>
              <a:rPr lang="en-US" baseline="30000" dirty="0" smtClean="0">
                <a:hlinkClick r:id="rId43"/>
              </a:rPr>
              <a:t>[7]</a:t>
            </a:r>
            <a:r>
              <a:rPr lang="en-US" dirty="0" smtClean="0"/>
              <a:t> The advantages of the </a:t>
            </a:r>
            <a:r>
              <a:rPr lang="en-US" dirty="0" smtClean="0">
                <a:hlinkClick r:id="rId44" tooltip="Circular segment"/>
              </a:rPr>
              <a:t>segmental</a:t>
            </a:r>
            <a:r>
              <a:rPr lang="en-US" dirty="0" smtClean="0"/>
              <a:t> arch bridge were that it allowed great amounts of flood water to pass under it, which would prevent the bridge from being swept away during floods and the bridge itself could be more lightweight.</a:t>
            </a:r>
            <a:r>
              <a:rPr lang="en-US" baseline="30000" dirty="0" smtClean="0">
                <a:hlinkClick r:id="rId45"/>
              </a:rPr>
              <a:t>[8]</a:t>
            </a:r>
            <a:r>
              <a:rPr lang="en-US" dirty="0" smtClean="0"/>
              <a:t> Generally, Roman bridges featured wedge-shaped primary arch stones (</a:t>
            </a:r>
            <a:r>
              <a:rPr lang="en-US" dirty="0" err="1" smtClean="0">
                <a:hlinkClick r:id="rId26" tooltip="Voussoir"/>
              </a:rPr>
              <a:t>voussoirs</a:t>
            </a:r>
            <a:r>
              <a:rPr lang="en-US" dirty="0" smtClean="0"/>
              <a:t>) of the same in size and shape. The Romans built both single spans and lengthy multiple arch </a:t>
            </a:r>
            <a:r>
              <a:rPr lang="en-US" dirty="0" smtClean="0">
                <a:hlinkClick r:id="rId46" tooltip="Roman aqueducts"/>
              </a:rPr>
              <a:t>aqueducts</a:t>
            </a:r>
            <a:r>
              <a:rPr lang="en-US" dirty="0" smtClean="0"/>
              <a:t>, such as the </a:t>
            </a:r>
            <a:r>
              <a:rPr lang="en-US" dirty="0" smtClean="0">
                <a:hlinkClick r:id="rId47" tooltip="Pont du Gard"/>
              </a:rPr>
              <a:t>Pont du </a:t>
            </a:r>
            <a:r>
              <a:rPr lang="en-US" dirty="0" err="1" smtClean="0">
                <a:hlinkClick r:id="rId47" tooltip="Pont du Gard"/>
              </a:rPr>
              <a:t>Gard</a:t>
            </a:r>
            <a:r>
              <a:rPr lang="en-US" dirty="0" smtClean="0"/>
              <a:t> and </a:t>
            </a:r>
            <a:r>
              <a:rPr lang="en-US" dirty="0" smtClean="0">
                <a:hlinkClick r:id="rId48" tooltip="Aqueduct of Segovia"/>
              </a:rPr>
              <a:t>Segovia Aqueduct</a:t>
            </a:r>
            <a:r>
              <a:rPr lang="en-US" dirty="0" smtClean="0"/>
              <a:t>. Their bridges featured from an early time onwards flood openings in the piers, e.g. in the </a:t>
            </a:r>
            <a:r>
              <a:rPr lang="en-US" dirty="0" smtClean="0">
                <a:hlinkClick r:id="rId49" tooltip="Pons Fabricius"/>
              </a:rPr>
              <a:t>Pons </a:t>
            </a:r>
            <a:r>
              <a:rPr lang="en-US" dirty="0" err="1" smtClean="0">
                <a:hlinkClick r:id="rId49" tooltip="Pons Fabricius"/>
              </a:rPr>
              <a:t>Fabricius</a:t>
            </a:r>
            <a:r>
              <a:rPr lang="en-US" dirty="0" smtClean="0"/>
              <a:t> in Rome (62 BC), one of the world's oldest major bridges still standing.</a:t>
            </a:r>
          </a:p>
          <a:p>
            <a:r>
              <a:rPr lang="en-US" dirty="0" smtClean="0">
                <a:hlinkClick r:id="rId48" tooltip="Aqueduct of Segovia"/>
              </a:rPr>
              <a:t>Segovia Aqueduct</a:t>
            </a:r>
            <a:r>
              <a:rPr lang="en-US" dirty="0" smtClean="0"/>
              <a:t> (ca. 100 AD)</a:t>
            </a:r>
          </a:p>
          <a:p>
            <a:r>
              <a:rPr lang="en-US" dirty="0" smtClean="0"/>
              <a:t>Roman engineers were the first and until the </a:t>
            </a:r>
            <a:r>
              <a:rPr lang="en-US" dirty="0" smtClean="0">
                <a:hlinkClick r:id="rId50" tooltip="Industrial revolution"/>
              </a:rPr>
              <a:t>industrial revolution</a:t>
            </a:r>
            <a:r>
              <a:rPr lang="en-US" dirty="0" smtClean="0"/>
              <a:t> the only ones to construct bridges with </a:t>
            </a:r>
            <a:r>
              <a:rPr lang="en-US" dirty="0" smtClean="0">
                <a:hlinkClick r:id="rId51" tooltip="Roman concrete"/>
              </a:rPr>
              <a:t>concrete</a:t>
            </a:r>
            <a:r>
              <a:rPr lang="en-US" dirty="0" smtClean="0"/>
              <a:t>, which they called </a:t>
            </a:r>
            <a:r>
              <a:rPr lang="en-US" dirty="0" smtClean="0">
                <a:hlinkClick r:id="rId52" tooltip="Opus caementicium"/>
              </a:rPr>
              <a:t>Opus </a:t>
            </a:r>
            <a:r>
              <a:rPr lang="en-US" dirty="0" err="1" smtClean="0">
                <a:hlinkClick r:id="rId52" tooltip="Opus caementicium"/>
              </a:rPr>
              <a:t>caementicium</a:t>
            </a:r>
            <a:r>
              <a:rPr lang="en-US" dirty="0" smtClean="0"/>
              <a:t>. The outside was usually covered with brick or </a:t>
            </a:r>
            <a:r>
              <a:rPr lang="en-US" dirty="0" err="1" smtClean="0"/>
              <a:t>ashlar</a:t>
            </a:r>
            <a:r>
              <a:rPr lang="en-US" dirty="0" smtClean="0"/>
              <a:t>, as in the </a:t>
            </a:r>
            <a:r>
              <a:rPr lang="en-US" dirty="0" err="1" smtClean="0"/>
              <a:t>Alcántara</a:t>
            </a:r>
            <a:r>
              <a:rPr lang="en-US" dirty="0" smtClean="0"/>
              <a:t> bridge.</a:t>
            </a:r>
          </a:p>
          <a:p>
            <a:r>
              <a:rPr lang="en-US" dirty="0" smtClean="0"/>
              <a:t>The Romans also introduced segmental arch bridges into bridge construction. The 330 m long </a:t>
            </a:r>
            <a:r>
              <a:rPr lang="en-US" dirty="0" err="1" smtClean="0">
                <a:hlinkClick r:id="rId53" tooltip="Limyra Bridge"/>
              </a:rPr>
              <a:t>Limyra</a:t>
            </a:r>
            <a:r>
              <a:rPr lang="en-US" dirty="0" smtClean="0">
                <a:hlinkClick r:id="rId53" tooltip="Limyra Bridge"/>
              </a:rPr>
              <a:t> Bridge</a:t>
            </a:r>
            <a:r>
              <a:rPr lang="en-US" dirty="0" smtClean="0"/>
              <a:t> in southwestern </a:t>
            </a:r>
            <a:r>
              <a:rPr lang="en-US" dirty="0" smtClean="0">
                <a:hlinkClick r:id="rId54" tooltip="Turkey"/>
              </a:rPr>
              <a:t>Turkey</a:t>
            </a:r>
            <a:r>
              <a:rPr lang="en-US" dirty="0" smtClean="0"/>
              <a:t> features 26 segmental arches with an average span-to-rise ratio of 5.3:1,</a:t>
            </a:r>
            <a:r>
              <a:rPr lang="en-US" baseline="30000" dirty="0" smtClean="0">
                <a:hlinkClick r:id="rId55"/>
              </a:rPr>
              <a:t>[9]</a:t>
            </a:r>
            <a:r>
              <a:rPr lang="en-US" dirty="0" smtClean="0"/>
              <a:t> giving the bridge an unusually flat profile unsurpassed for more than a millennium. </a:t>
            </a:r>
            <a:r>
              <a:rPr lang="en-US" dirty="0" smtClean="0">
                <a:hlinkClick r:id="rId56" tooltip="Trajan's bridge"/>
              </a:rPr>
              <a:t>Trajan's bridge</a:t>
            </a:r>
            <a:r>
              <a:rPr lang="en-US" dirty="0" smtClean="0"/>
              <a:t> over the </a:t>
            </a:r>
            <a:r>
              <a:rPr lang="en-US" dirty="0" smtClean="0">
                <a:hlinkClick r:id="rId57" tooltip="Danube"/>
              </a:rPr>
              <a:t>Danube</a:t>
            </a:r>
            <a:r>
              <a:rPr lang="en-US" dirty="0" smtClean="0"/>
              <a:t> featured open-spandrel segmental arches made of wood (standing on 40 m high concrete piers). This was to be the longest arch bridge for a thousand years both in terms of overall and individual span length, while the longest extant Roman bridge is the 790 m long </a:t>
            </a:r>
            <a:r>
              <a:rPr lang="en-US" dirty="0" smtClean="0">
                <a:hlinkClick r:id="rId58" tooltip="Puente Romano (Mérida)"/>
              </a:rPr>
              <a:t>Puente Romano</a:t>
            </a:r>
            <a:r>
              <a:rPr lang="en-US" dirty="0" smtClean="0"/>
              <a:t> at </a:t>
            </a:r>
            <a:r>
              <a:rPr lang="en-US" dirty="0" smtClean="0">
                <a:hlinkClick r:id="rId59" tooltip="Mérida, Spain"/>
              </a:rPr>
              <a:t>Mérida</a:t>
            </a:r>
            <a:r>
              <a:rPr lang="en-US" dirty="0" smtClean="0"/>
              <a:t>. The late Roman </a:t>
            </a:r>
            <a:r>
              <a:rPr lang="en-US" dirty="0" err="1" smtClean="0">
                <a:hlinkClick r:id="rId60" tooltip="Karamagara Bridge"/>
              </a:rPr>
              <a:t>Karamagara</a:t>
            </a:r>
            <a:r>
              <a:rPr lang="en-US" dirty="0" smtClean="0">
                <a:hlinkClick r:id="rId60" tooltip="Karamagara Bridge"/>
              </a:rPr>
              <a:t> Bridge</a:t>
            </a:r>
            <a:r>
              <a:rPr lang="en-US" dirty="0" smtClean="0"/>
              <a:t> in </a:t>
            </a:r>
            <a:r>
              <a:rPr lang="en-US" dirty="0" smtClean="0">
                <a:hlinkClick r:id="rId61" tooltip="Cappadocia"/>
              </a:rPr>
              <a:t>Cappadocia</a:t>
            </a:r>
            <a:r>
              <a:rPr lang="en-US" dirty="0" smtClean="0"/>
              <a:t> may represent the earliest surviving bridge featuring a pointed arch.</a:t>
            </a:r>
            <a:r>
              <a:rPr lang="en-US" baseline="30000" dirty="0" smtClean="0">
                <a:hlinkClick r:id="rId62"/>
              </a:rPr>
              <a:t>[10]</a:t>
            </a:r>
            <a:endParaRPr lang="en-US" dirty="0" smtClean="0"/>
          </a:p>
          <a:p>
            <a:r>
              <a:rPr lang="en-US" dirty="0" smtClean="0">
                <a:hlinkClick r:id="rId63" tooltip="Pont du Diable (Céret)"/>
              </a:rPr>
              <a:t>Devil's bridge</a:t>
            </a:r>
            <a:r>
              <a:rPr lang="en-US" dirty="0" smtClean="0"/>
              <a:t>, </a:t>
            </a:r>
            <a:r>
              <a:rPr lang="en-US" dirty="0" err="1" smtClean="0">
                <a:hlinkClick r:id="rId64" tooltip="Céret"/>
              </a:rPr>
              <a:t>Céret</a:t>
            </a:r>
            <a:r>
              <a:rPr lang="en-US" dirty="0" smtClean="0"/>
              <a:t>, France (1341)</a:t>
            </a:r>
          </a:p>
          <a:p>
            <a:r>
              <a:rPr lang="en-US" dirty="0" smtClean="0"/>
              <a:t>In </a:t>
            </a:r>
            <a:r>
              <a:rPr lang="en-US" dirty="0" smtClean="0">
                <a:hlinkClick r:id="rId65" tooltip="Medieval"/>
              </a:rPr>
              <a:t>medieval</a:t>
            </a:r>
            <a:r>
              <a:rPr lang="en-US" dirty="0" smtClean="0"/>
              <a:t> Europe, bridge builders improved on the Roman structures by using narrower </a:t>
            </a:r>
            <a:r>
              <a:rPr lang="en-US" dirty="0" smtClean="0">
                <a:hlinkClick r:id="rId66" tooltip="Pier (architecture)"/>
              </a:rPr>
              <a:t>piers</a:t>
            </a:r>
            <a:r>
              <a:rPr lang="en-US" dirty="0" smtClean="0"/>
              <a:t>, thinner arch barrels and lower span-rise ratios on bridges. </a:t>
            </a:r>
            <a:r>
              <a:rPr lang="en-US" dirty="0" smtClean="0">
                <a:hlinkClick r:id="rId67" tooltip="Gothic architecture"/>
              </a:rPr>
              <a:t>Gothic</a:t>
            </a:r>
            <a:r>
              <a:rPr lang="en-US" dirty="0" smtClean="0"/>
              <a:t> pointed arches were also introduced, reducing lateral thrust, and spans increased as with the eccentric </a:t>
            </a:r>
            <a:r>
              <a:rPr lang="en-US" dirty="0" smtClean="0">
                <a:hlinkClick r:id="rId68" tooltip="Puente del Diablo (Martorell)"/>
              </a:rPr>
              <a:t>Puente del Diablo</a:t>
            </a:r>
            <a:r>
              <a:rPr lang="en-US" dirty="0" smtClean="0"/>
              <a:t> (1282).</a:t>
            </a:r>
          </a:p>
          <a:p>
            <a:r>
              <a:rPr lang="en-US" dirty="0" smtClean="0"/>
              <a:t>The 14th century in particular saw bridge building reaching new heights. Span </a:t>
            </a:r>
            <a:r>
              <a:rPr lang="en-US" dirty="0" err="1" smtClean="0"/>
              <a:t>lengthes</a:t>
            </a:r>
            <a:r>
              <a:rPr lang="en-US" dirty="0" smtClean="0"/>
              <a:t> of 40 m, previously unheard of in the history of masonry arch construction, were now reached in places as diverse as Spain (</a:t>
            </a:r>
            <a:r>
              <a:rPr lang="en-US" dirty="0" smtClean="0">
                <a:hlinkClick r:id="rId69" tooltip="Puente de San Martín (Toledo)"/>
              </a:rPr>
              <a:t>Puente de San </a:t>
            </a:r>
            <a:r>
              <a:rPr lang="en-US" dirty="0" err="1" smtClean="0">
                <a:hlinkClick r:id="rId69" tooltip="Puente de San Martín (Toledo)"/>
              </a:rPr>
              <a:t>Martín</a:t>
            </a:r>
            <a:r>
              <a:rPr lang="en-US" dirty="0" smtClean="0"/>
              <a:t>), Italy (</a:t>
            </a:r>
            <a:r>
              <a:rPr lang="en-US" dirty="0" err="1" smtClean="0">
                <a:hlinkClick r:id="rId70" tooltip="Castelvecchio Bridge"/>
              </a:rPr>
              <a:t>Castelvecchio</a:t>
            </a:r>
            <a:r>
              <a:rPr lang="en-US" dirty="0" smtClean="0">
                <a:hlinkClick r:id="rId70" tooltip="Castelvecchio Bridge"/>
              </a:rPr>
              <a:t> Bridge</a:t>
            </a:r>
            <a:r>
              <a:rPr lang="en-US" dirty="0" smtClean="0"/>
              <a:t>) and France (</a:t>
            </a:r>
            <a:r>
              <a:rPr lang="en-US" dirty="0" smtClean="0">
                <a:hlinkClick r:id="rId63" tooltip="Pont du Diable (Céret)"/>
              </a:rPr>
              <a:t>Devil's bridge</a:t>
            </a:r>
            <a:r>
              <a:rPr lang="en-US" dirty="0" smtClean="0"/>
              <a:t> and </a:t>
            </a:r>
            <a:r>
              <a:rPr lang="en-US" dirty="0" smtClean="0">
                <a:hlinkClick r:id="rId71" tooltip="Pont Grand (Tournon-sur-Rhône)"/>
              </a:rPr>
              <a:t>Pont Grand</a:t>
            </a:r>
            <a:r>
              <a:rPr lang="en-US" dirty="0" smtClean="0"/>
              <a:t>) and with arch types as different as semi-circular, pointed and segmental arches. The </a:t>
            </a:r>
            <a:r>
              <a:rPr lang="en-US" dirty="0" smtClean="0">
                <a:hlinkClick r:id="rId72" tooltip="Trezzo sull'Adda Bridge"/>
              </a:rPr>
              <a:t>bridge at </a:t>
            </a:r>
            <a:r>
              <a:rPr lang="en-US" dirty="0" err="1" smtClean="0">
                <a:hlinkClick r:id="rId72" tooltip="Trezzo sull'Adda Bridge"/>
              </a:rPr>
              <a:t>Trezzo</a:t>
            </a:r>
            <a:r>
              <a:rPr lang="en-US" dirty="0" smtClean="0">
                <a:hlinkClick r:id="rId72" tooltip="Trezzo sull'Adda Bridge"/>
              </a:rPr>
              <a:t> </a:t>
            </a:r>
            <a:r>
              <a:rPr lang="en-US" dirty="0" err="1" smtClean="0">
                <a:hlinkClick r:id="rId72" tooltip="Trezzo sull'Adda Bridge"/>
              </a:rPr>
              <a:t>sull'Adda</a:t>
            </a:r>
            <a:r>
              <a:rPr lang="en-US" dirty="0" smtClean="0"/>
              <a:t>, destroyed in the 15th century, even featured a span length of 72 m, not matched until 1796.</a:t>
            </a:r>
            <a:r>
              <a:rPr lang="en-US" baseline="30000" dirty="0" smtClean="0">
                <a:hlinkClick r:id="rId73"/>
              </a:rPr>
              <a:t>[11]</a:t>
            </a:r>
            <a:endParaRPr lang="en-US" dirty="0" smtClean="0"/>
          </a:p>
          <a:p>
            <a:r>
              <a:rPr lang="en-US" dirty="0" smtClean="0"/>
              <a:t>The </a:t>
            </a:r>
            <a:r>
              <a:rPr lang="en-US" dirty="0" smtClean="0">
                <a:hlinkClick r:id="rId74" tooltip="Ponte Vecchio"/>
              </a:rPr>
              <a:t>Ponte </a:t>
            </a:r>
            <a:r>
              <a:rPr lang="en-US" dirty="0" err="1" smtClean="0">
                <a:hlinkClick r:id="rId74" tooltip="Ponte Vecchio"/>
              </a:rPr>
              <a:t>Vecchio</a:t>
            </a:r>
            <a:r>
              <a:rPr lang="en-US" dirty="0" smtClean="0"/>
              <a:t>, </a:t>
            </a:r>
            <a:r>
              <a:rPr lang="en-US" dirty="0" smtClean="0">
                <a:hlinkClick r:id="rId75" tooltip="Florence"/>
              </a:rPr>
              <a:t>Florence</a:t>
            </a:r>
            <a:r>
              <a:rPr lang="en-US" dirty="0" smtClean="0"/>
              <a:t>, Italy (1345)</a:t>
            </a:r>
          </a:p>
          <a:p>
            <a:r>
              <a:rPr lang="en-US" dirty="0" smtClean="0"/>
              <a:t>Constructions such as the acclaimed </a:t>
            </a:r>
            <a:r>
              <a:rPr lang="en-US" dirty="0" smtClean="0">
                <a:hlinkClick r:id="rId75" tooltip="Florence"/>
              </a:rPr>
              <a:t>Florentine</a:t>
            </a:r>
            <a:r>
              <a:rPr lang="en-US" dirty="0" smtClean="0"/>
              <a:t> segmental arch bridge </a:t>
            </a:r>
            <a:r>
              <a:rPr lang="en-US" dirty="0" smtClean="0">
                <a:hlinkClick r:id="rId74" tooltip="Ponte Vecchio"/>
              </a:rPr>
              <a:t>Ponte </a:t>
            </a:r>
            <a:r>
              <a:rPr lang="en-US" dirty="0" err="1" smtClean="0">
                <a:hlinkClick r:id="rId74" tooltip="Ponte Vecchio"/>
              </a:rPr>
              <a:t>Vecchio</a:t>
            </a:r>
            <a:r>
              <a:rPr lang="en-US" dirty="0" smtClean="0"/>
              <a:t> (1345) combined sound engineering (span-to-rise ratio of over 5.3 to 1) with aesthetical appeal. The three elegant arches of the </a:t>
            </a:r>
            <a:r>
              <a:rPr lang="en-US" dirty="0" smtClean="0">
                <a:hlinkClick r:id="rId76" tooltip="Renaissance"/>
              </a:rPr>
              <a:t>Renaissance</a:t>
            </a:r>
            <a:r>
              <a:rPr lang="en-US" dirty="0" smtClean="0"/>
              <a:t> </a:t>
            </a:r>
            <a:r>
              <a:rPr lang="en-US" dirty="0" smtClean="0">
                <a:hlinkClick r:id="rId77" tooltip="Ponte Santa Trinita"/>
              </a:rPr>
              <a:t>Ponte Santa </a:t>
            </a:r>
            <a:r>
              <a:rPr lang="en-US" dirty="0" err="1" smtClean="0">
                <a:hlinkClick r:id="rId77" tooltip="Ponte Santa Trinita"/>
              </a:rPr>
              <a:t>Trinita</a:t>
            </a:r>
            <a:r>
              <a:rPr lang="en-US" dirty="0" smtClean="0"/>
              <a:t> (1569) constitute the oldest elliptic arch bridge worldwide. Such low rising structures required massive </a:t>
            </a:r>
            <a:r>
              <a:rPr lang="en-US" dirty="0" smtClean="0">
                <a:hlinkClick r:id="rId10" tooltip="Abutment"/>
              </a:rPr>
              <a:t>abutments</a:t>
            </a:r>
            <a:r>
              <a:rPr lang="en-US" dirty="0" smtClean="0"/>
              <a:t>, which at the </a:t>
            </a:r>
            <a:r>
              <a:rPr lang="en-US" dirty="0" smtClean="0">
                <a:hlinkClick r:id="rId78" tooltip="Venice"/>
              </a:rPr>
              <a:t>Venetian</a:t>
            </a:r>
            <a:r>
              <a:rPr lang="en-US" dirty="0" smtClean="0"/>
              <a:t> </a:t>
            </a:r>
            <a:r>
              <a:rPr lang="en-US" dirty="0" smtClean="0">
                <a:hlinkClick r:id="rId79" tooltip="Rialto Bridge"/>
              </a:rPr>
              <a:t>Rialto bridge</a:t>
            </a:r>
            <a:r>
              <a:rPr lang="en-US" dirty="0" smtClean="0"/>
              <a:t> and the </a:t>
            </a:r>
            <a:r>
              <a:rPr lang="en-US" dirty="0" err="1" smtClean="0">
                <a:hlinkClick r:id="rId80" tooltip="Fleischbrücke"/>
              </a:rPr>
              <a:t>Fleischbrücke</a:t>
            </a:r>
            <a:r>
              <a:rPr lang="en-US" dirty="0" smtClean="0"/>
              <a:t> in </a:t>
            </a:r>
            <a:r>
              <a:rPr lang="en-US" dirty="0" smtClean="0">
                <a:hlinkClick r:id="rId81" tooltip="Nuremberg"/>
              </a:rPr>
              <a:t>Nuremberg</a:t>
            </a:r>
            <a:r>
              <a:rPr lang="en-US" dirty="0" smtClean="0"/>
              <a:t> (span-to-rise ratio 6.4:1) were founded on thousands of wooden piles, partly rammed obliquely into the grounds to counteract more effectively the lateral thrust.</a:t>
            </a:r>
          </a:p>
          <a:p>
            <a:r>
              <a:rPr lang="en-US" dirty="0" smtClean="0">
                <a:hlinkClick r:id="rId82" tooltip="Richmond Bridge (Tasmania)"/>
              </a:rPr>
              <a:t>Richmond Bridge</a:t>
            </a:r>
            <a:r>
              <a:rPr lang="en-US" dirty="0" smtClean="0"/>
              <a:t>, oldest operational bridge in Australia (1825)</a:t>
            </a:r>
          </a:p>
          <a:p>
            <a:r>
              <a:rPr lang="en-US" dirty="0" smtClean="0"/>
              <a:t>In China, the oldest existing arch bridge is the </a:t>
            </a:r>
            <a:r>
              <a:rPr lang="en-US" dirty="0" err="1" smtClean="0">
                <a:hlinkClick r:id="rId83" tooltip="Zhaozhou Bridge"/>
              </a:rPr>
              <a:t>Zhaozhou</a:t>
            </a:r>
            <a:r>
              <a:rPr lang="en-US" dirty="0" smtClean="0">
                <a:hlinkClick r:id="rId83" tooltip="Zhaozhou Bridge"/>
              </a:rPr>
              <a:t> Bridge</a:t>
            </a:r>
            <a:r>
              <a:rPr lang="en-US" dirty="0" smtClean="0"/>
              <a:t> of </a:t>
            </a:r>
            <a:r>
              <a:rPr lang="en-US" dirty="0" smtClean="0">
                <a:hlinkClick r:id="rId84" tooltip="605"/>
              </a:rPr>
              <a:t>605</a:t>
            </a:r>
            <a:r>
              <a:rPr lang="en-US" dirty="0" smtClean="0"/>
              <a:t> AD, which combined a very low span-to-rise ratio of 5.2:1, with the use of spandrel arches (buttressed with iron brackets). The </a:t>
            </a:r>
            <a:r>
              <a:rPr lang="en-US" dirty="0" err="1" smtClean="0"/>
              <a:t>Zhaozhou</a:t>
            </a:r>
            <a:r>
              <a:rPr lang="en-US" dirty="0" smtClean="0"/>
              <a:t> Bridge, with a length of 167 feet (51 m) and span of 123 feet (37 m), is the world's first wholly stone open-spandrel segmental arch bridge, allowing a greater passage for flood waters.</a:t>
            </a:r>
            <a:r>
              <a:rPr lang="en-US" baseline="30000" dirty="0" smtClean="0">
                <a:hlinkClick r:id="rId85"/>
              </a:rPr>
              <a:t>[12]</a:t>
            </a:r>
            <a:endParaRPr lang="en-US" dirty="0" smtClean="0"/>
          </a:p>
          <a:p>
            <a:r>
              <a:rPr lang="en-US" dirty="0" smtClean="0"/>
              <a:t>In more modern times, stone and brick arches continued to be built by many civil engineers, including </a:t>
            </a:r>
            <a:r>
              <a:rPr lang="en-US" dirty="0" smtClean="0">
                <a:hlinkClick r:id="rId86" tooltip="Thomas Telford"/>
              </a:rPr>
              <a:t>Thomas Telford</a:t>
            </a:r>
            <a:r>
              <a:rPr lang="en-US" dirty="0" smtClean="0"/>
              <a:t>, </a:t>
            </a:r>
            <a:r>
              <a:rPr lang="en-US" dirty="0" err="1" smtClean="0">
                <a:hlinkClick r:id="rId87" tooltip="Isambard Kingdom Brunel"/>
              </a:rPr>
              <a:t>Isambard</a:t>
            </a:r>
            <a:r>
              <a:rPr lang="en-US" dirty="0" smtClean="0">
                <a:hlinkClick r:id="rId87" tooltip="Isambard Kingdom Brunel"/>
              </a:rPr>
              <a:t> Kingdom Brunel</a:t>
            </a:r>
            <a:r>
              <a:rPr lang="en-US" dirty="0" smtClean="0"/>
              <a:t> and </a:t>
            </a:r>
            <a:r>
              <a:rPr lang="en-US" dirty="0" smtClean="0">
                <a:hlinkClick r:id="rId88" tooltip="John Rennie (father)"/>
              </a:rPr>
              <a:t>John </a:t>
            </a:r>
            <a:r>
              <a:rPr lang="en-US" dirty="0" err="1" smtClean="0">
                <a:hlinkClick r:id="rId88" tooltip="John Rennie (father)"/>
              </a:rPr>
              <a:t>Rennie</a:t>
            </a:r>
            <a:r>
              <a:rPr lang="en-US" dirty="0" smtClean="0"/>
              <a:t>. A key pioneer was </a:t>
            </a:r>
            <a:r>
              <a:rPr lang="en-US" dirty="0" smtClean="0">
                <a:hlinkClick r:id="rId89" tooltip="Jean-Rodolphe Perronet"/>
              </a:rPr>
              <a:t>Jean-</a:t>
            </a:r>
            <a:r>
              <a:rPr lang="en-US" dirty="0" err="1" smtClean="0">
                <a:hlinkClick r:id="rId89" tooltip="Jean-Rodolphe Perronet"/>
              </a:rPr>
              <a:t>Rodolphe</a:t>
            </a:r>
            <a:r>
              <a:rPr lang="en-US" dirty="0" smtClean="0">
                <a:hlinkClick r:id="rId89" tooltip="Jean-Rodolphe Perronet"/>
              </a:rPr>
              <a:t> </a:t>
            </a:r>
            <a:r>
              <a:rPr lang="en-US" dirty="0" err="1" smtClean="0">
                <a:hlinkClick r:id="rId89" tooltip="Jean-Rodolphe Perronet"/>
              </a:rPr>
              <a:t>Perronet</a:t>
            </a:r>
            <a:r>
              <a:rPr lang="en-US" dirty="0" smtClean="0"/>
              <a:t>, who used much narrower piers, revised calculation methods and exceptionally low span-to-rise ratios. Different materials, such as </a:t>
            </a:r>
            <a:r>
              <a:rPr lang="en-US" dirty="0" smtClean="0">
                <a:hlinkClick r:id="rId90" tooltip="Cast iron"/>
              </a:rPr>
              <a:t>cast iron</a:t>
            </a:r>
            <a:r>
              <a:rPr lang="en-US" dirty="0" smtClean="0"/>
              <a:t>, </a:t>
            </a:r>
            <a:r>
              <a:rPr lang="en-US" dirty="0" smtClean="0">
                <a:hlinkClick r:id="rId91" tooltip="Steel"/>
              </a:rPr>
              <a:t>steel</a:t>
            </a:r>
            <a:r>
              <a:rPr lang="en-US" dirty="0" smtClean="0"/>
              <a:t> and </a:t>
            </a:r>
            <a:r>
              <a:rPr lang="en-US" dirty="0" smtClean="0">
                <a:hlinkClick r:id="rId92" tooltip="Concrete"/>
              </a:rPr>
              <a:t>concrete</a:t>
            </a:r>
            <a:r>
              <a:rPr lang="en-US" dirty="0" smtClean="0"/>
              <a:t> have been increasingly used in the construction of arch bridges.</a:t>
            </a:r>
          </a:p>
          <a:p>
            <a:endParaRPr lang="en-US" b="1" dirty="0" smtClean="0"/>
          </a:p>
          <a:p>
            <a:r>
              <a:rPr lang="en-US" b="1" dirty="0" smtClean="0"/>
              <a:t>Simple compression arch bridges</a:t>
            </a:r>
          </a:p>
          <a:p>
            <a:r>
              <a:rPr lang="en-US" dirty="0" err="1" smtClean="0"/>
              <a:t>Falsework</a:t>
            </a:r>
            <a:r>
              <a:rPr lang="en-US" dirty="0" smtClean="0"/>
              <a:t> </a:t>
            </a:r>
            <a:r>
              <a:rPr lang="en-US" i="1" dirty="0" err="1" smtClean="0"/>
              <a:t>centring</a:t>
            </a:r>
            <a:r>
              <a:rPr lang="en-US" dirty="0" smtClean="0"/>
              <a:t> in the center arch of </a:t>
            </a:r>
            <a:r>
              <a:rPr lang="en-US" dirty="0" smtClean="0">
                <a:hlinkClick r:id="rId93" tooltip="Monroe Street Bridge"/>
              </a:rPr>
              <a:t>Monroe Street Bridge</a:t>
            </a:r>
            <a:r>
              <a:rPr lang="en-US" dirty="0" smtClean="0"/>
              <a:t>, </a:t>
            </a:r>
            <a:r>
              <a:rPr lang="en-US" dirty="0" smtClean="0">
                <a:hlinkClick r:id="rId94" tooltip="Spokane, Washington"/>
              </a:rPr>
              <a:t>Spokane, Washington</a:t>
            </a:r>
            <a:r>
              <a:rPr lang="en-US" dirty="0" smtClean="0"/>
              <a:t>. 1911.</a:t>
            </a:r>
          </a:p>
          <a:p>
            <a:endParaRPr lang="en-US" b="1" dirty="0" smtClean="0"/>
          </a:p>
          <a:p>
            <a:r>
              <a:rPr lang="en-US" b="1" dirty="0" smtClean="0"/>
              <a:t>Advantages of simple materials</a:t>
            </a:r>
          </a:p>
          <a:p>
            <a:r>
              <a:rPr lang="en-US" dirty="0" smtClean="0"/>
              <a:t>Stone, brick and other such materials are strong in </a:t>
            </a:r>
            <a:r>
              <a:rPr lang="en-US" dirty="0" smtClean="0">
                <a:hlinkClick r:id="rId95" tooltip="Compression (physical)"/>
              </a:rPr>
              <a:t>compression</a:t>
            </a:r>
            <a:r>
              <a:rPr lang="en-US" dirty="0" smtClean="0"/>
              <a:t> and somewhat so in </a:t>
            </a:r>
            <a:r>
              <a:rPr lang="en-US" dirty="0" smtClean="0">
                <a:hlinkClick r:id="rId96" tooltip="Shearing (physics)"/>
              </a:rPr>
              <a:t>shear</a:t>
            </a:r>
            <a:r>
              <a:rPr lang="en-US" dirty="0" smtClean="0"/>
              <a:t>, but cannot resist much force in </a:t>
            </a:r>
            <a:r>
              <a:rPr lang="en-US" dirty="0" smtClean="0">
                <a:hlinkClick r:id="rId97" tooltip="Tension (mechanics)"/>
              </a:rPr>
              <a:t>tension</a:t>
            </a:r>
            <a:r>
              <a:rPr lang="en-US" dirty="0" smtClean="0"/>
              <a:t>. As a result, masonry arch bridges are designed to be constantly under compression, so far as is possible. Each arch is constructed over a temporary </a:t>
            </a:r>
            <a:r>
              <a:rPr lang="en-US" dirty="0" err="1" smtClean="0">
                <a:hlinkClick r:id="rId98" tooltip="Falsework"/>
              </a:rPr>
              <a:t>falsework</a:t>
            </a:r>
            <a:r>
              <a:rPr lang="en-US" dirty="0" smtClean="0"/>
              <a:t> frame, known as a </a:t>
            </a:r>
            <a:r>
              <a:rPr lang="en-US" dirty="0" err="1" smtClean="0">
                <a:hlinkClick r:id="rId99" tooltip="Centring"/>
              </a:rPr>
              <a:t>centring</a:t>
            </a:r>
            <a:r>
              <a:rPr lang="en-US" dirty="0" smtClean="0"/>
              <a:t>. In the first compression arch bridges, a </a:t>
            </a:r>
            <a:r>
              <a:rPr lang="en-US" dirty="0" smtClean="0">
                <a:hlinkClick r:id="rId100" tooltip="Keystone (architecture)"/>
              </a:rPr>
              <a:t>keystone</a:t>
            </a:r>
            <a:r>
              <a:rPr lang="en-US" dirty="0" smtClean="0"/>
              <a:t> in the middle of the bridge bore the weight of the rest of the bridge. The more weight that was put onto the bridge, the stronger its structure became. Masonry arch bridges use a quantity of fill material (typically compacted rubble) above the arch in order to increase this dead-weight on the bridge and prevent tension from occurring in the arch ring as loads move across the bridge. Other materials that were used to build this type of bridge were brick and unreinforced concrete. When masonry (cut stone) is used the angles of the faces are cut to minimize shear forces. Where random masonry (uncut and unprepared stones) is used they are mortared together and the mortar is allowed to set before the </a:t>
            </a:r>
            <a:r>
              <a:rPr lang="en-US" dirty="0" err="1" smtClean="0"/>
              <a:t>falsework</a:t>
            </a:r>
            <a:r>
              <a:rPr lang="en-US" dirty="0" smtClean="0"/>
              <a:t> is removed.</a:t>
            </a:r>
          </a:p>
          <a:p>
            <a:r>
              <a:rPr lang="en-US" dirty="0" smtClean="0"/>
              <a:t>Traditional masonry arches are generally durable, and somewhat resistant to </a:t>
            </a:r>
            <a:r>
              <a:rPr lang="en-US" dirty="0" smtClean="0">
                <a:hlinkClick r:id="rId101" tooltip="Settlement (construction)"/>
              </a:rPr>
              <a:t>settlement</a:t>
            </a:r>
            <a:r>
              <a:rPr lang="en-US" dirty="0" smtClean="0"/>
              <a:t> or undermining. However, relative to modern alternatives, such bridges are very heavy, requiring extensive </a:t>
            </a:r>
            <a:r>
              <a:rPr lang="en-US" dirty="0" smtClean="0">
                <a:hlinkClick r:id="rId102" tooltip="Foundation (architecture)"/>
              </a:rPr>
              <a:t>foundations</a:t>
            </a:r>
            <a:r>
              <a:rPr lang="en-US" dirty="0" smtClean="0"/>
              <a:t>. They are also expensive to build wherever labor costs are high.</a:t>
            </a:r>
          </a:p>
          <a:p>
            <a:endParaRPr lang="en-US" b="1" dirty="0" smtClean="0"/>
          </a:p>
          <a:p>
            <a:r>
              <a:rPr lang="en-US" b="1" dirty="0" smtClean="0"/>
              <a:t>Construction sequence</a:t>
            </a:r>
          </a:p>
          <a:p>
            <a:r>
              <a:rPr lang="en-US" dirty="0" smtClean="0"/>
              <a:t>Workflow on the Roman </a:t>
            </a:r>
            <a:r>
              <a:rPr lang="en-US" dirty="0" smtClean="0">
                <a:hlinkClick r:id="rId53" tooltip="Limyra Bridge"/>
              </a:rPr>
              <a:t>Bridge at </a:t>
            </a:r>
            <a:r>
              <a:rPr lang="en-US" dirty="0" err="1" smtClean="0">
                <a:hlinkClick r:id="rId53" tooltip="Limyra Bridge"/>
              </a:rPr>
              <a:t>Limyra</a:t>
            </a:r>
            <a:r>
              <a:rPr lang="en-US" dirty="0" smtClean="0"/>
              <a:t>: the </a:t>
            </a:r>
            <a:r>
              <a:rPr lang="en-US" dirty="0" err="1" smtClean="0"/>
              <a:t>falsework</a:t>
            </a:r>
            <a:r>
              <a:rPr lang="en-US" dirty="0" smtClean="0"/>
              <a:t> was moved to another opening as soon as the lower arch rib had been completed</a:t>
            </a:r>
          </a:p>
          <a:p>
            <a:r>
              <a:rPr lang="en-US" dirty="0" smtClean="0"/>
              <a:t>Where the arches are founded in a stream bed the water is diverted and the gravels excavated to a good footing. From this the foundation </a:t>
            </a:r>
            <a:r>
              <a:rPr lang="en-US" dirty="0" smtClean="0">
                <a:hlinkClick r:id="rId66" tooltip="Pier (architecture)"/>
              </a:rPr>
              <a:t>piers</a:t>
            </a:r>
            <a:r>
              <a:rPr lang="en-US" dirty="0" smtClean="0"/>
              <a:t> are raised to the base of the arches, a point known as the </a:t>
            </a:r>
            <a:r>
              <a:rPr lang="en-US" b="1" dirty="0" smtClean="0"/>
              <a:t>springing</a:t>
            </a:r>
            <a:r>
              <a:rPr lang="en-US" dirty="0" smtClean="0"/>
              <a:t>.</a:t>
            </a:r>
          </a:p>
          <a:p>
            <a:r>
              <a:rPr lang="en-US" dirty="0" err="1" smtClean="0"/>
              <a:t>Falsework</a:t>
            </a:r>
            <a:r>
              <a:rPr lang="en-US" dirty="0" smtClean="0"/>
              <a:t> </a:t>
            </a:r>
            <a:r>
              <a:rPr lang="en-US" dirty="0" smtClean="0">
                <a:hlinkClick r:id="rId103" tooltip="Centering"/>
              </a:rPr>
              <a:t>centering</a:t>
            </a:r>
            <a:r>
              <a:rPr lang="en-US" dirty="0" smtClean="0"/>
              <a:t> is fabricated, typically from timbers and boards. Since each arch of a multi-arch bridge will impose a thrust upon its neighbors, it is necessary either that all arches of the bridge be raised at the same time, or that very wide piers are used. The thrust from the end arches is taken into the earth by footings at the canyon walls, or by large inclined planes forming ramps to the bridge, which may also be formed of arches.</a:t>
            </a:r>
          </a:p>
          <a:p>
            <a:r>
              <a:rPr lang="en-US" dirty="0" smtClean="0"/>
              <a:t>The several arches are constructed over the centering. Once the basic </a:t>
            </a:r>
            <a:r>
              <a:rPr lang="en-US" b="1" dirty="0" smtClean="0"/>
              <a:t>arch barrel</a:t>
            </a:r>
            <a:r>
              <a:rPr lang="en-US" dirty="0" smtClean="0"/>
              <a:t> is constructed, the arches are stabilized with infill masonry between the arches, which may be laid in horizontal </a:t>
            </a:r>
            <a:r>
              <a:rPr lang="en-US" dirty="0" smtClean="0">
                <a:hlinkClick r:id="rId104" tooltip="Running bond"/>
              </a:rPr>
              <a:t>running bond</a:t>
            </a:r>
            <a:r>
              <a:rPr lang="en-US" dirty="0" smtClean="0"/>
              <a:t> courses. These may form two walls, known as the </a:t>
            </a:r>
            <a:r>
              <a:rPr lang="en-US" b="1" dirty="0" smtClean="0"/>
              <a:t>spandrels</a:t>
            </a:r>
            <a:r>
              <a:rPr lang="en-US" dirty="0" smtClean="0"/>
              <a:t>, which are then </a:t>
            </a:r>
            <a:r>
              <a:rPr lang="en-US" dirty="0" err="1" smtClean="0"/>
              <a:t>infilled</a:t>
            </a:r>
            <a:r>
              <a:rPr lang="en-US" dirty="0" smtClean="0"/>
              <a:t> with loose material and rubble.</a:t>
            </a:r>
          </a:p>
          <a:p>
            <a:r>
              <a:rPr lang="en-US" dirty="0" smtClean="0"/>
              <a:t>The road is paved and </a:t>
            </a:r>
            <a:r>
              <a:rPr lang="en-US" dirty="0" smtClean="0">
                <a:hlinkClick r:id="rId105" tooltip="Parapet"/>
              </a:rPr>
              <a:t>parapet</a:t>
            </a:r>
            <a:r>
              <a:rPr lang="en-US" dirty="0" smtClean="0"/>
              <a:t> walls protectively confine traffic to the bridge.</a:t>
            </a:r>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99A51B6-7E8F-415B-B47A-B733DFD7D2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B835C9C-DDBF-4E47-9E8F-ABB96A0849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35C9C-DDBF-4E47-9E8F-ABB96A0849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35C9C-DDBF-4E47-9E8F-ABB96A0849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B835C9C-DDBF-4E47-9E8F-ABB96A0849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B835C9C-DDBF-4E47-9E8F-ABB96A0849B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B835C9C-DDBF-4E47-9E8F-ABB96A0849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B835C9C-DDBF-4E47-9E8F-ABB96A0849B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35C9C-DDBF-4E47-9E8F-ABB96A0849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35C9C-DDBF-4E47-9E8F-ABB96A0849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35C9C-DDBF-4E47-9E8F-ABB96A0849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C019847-EC08-4DC3-B8DA-ED4256B920B1}"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B835C9C-DDBF-4E47-9E8F-ABB96A0849B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C019847-EC08-4DC3-B8DA-ED4256B920B1}" type="datetimeFigureOut">
              <a:rPr lang="en-US" smtClean="0"/>
              <a:pPr/>
              <a:t>10/17/2011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B835C9C-DDBF-4E47-9E8F-ABB96A0849B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Bascule_bridg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en.wikipedia.org/wiki/Vertical-lift_bridge" TargetMode="External"/><Relationship Id="rId4" Type="http://schemas.openxmlformats.org/officeDocument/2006/relationships/hyperlink" Target="http://en.wikipedia.org/wiki/Swing_bridge"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Brid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TED 316 – Structural Design</a:t>
            </a:r>
            <a:endParaRPr lang="en-US" dirty="0"/>
          </a:p>
        </p:txBody>
      </p:sp>
      <p:sp>
        <p:nvSpPr>
          <p:cNvPr id="3" name="Subtitle 2"/>
          <p:cNvSpPr>
            <a:spLocks noGrp="1"/>
          </p:cNvSpPr>
          <p:nvPr>
            <p:ph type="subTitle" idx="1"/>
          </p:nvPr>
        </p:nvSpPr>
        <p:spPr>
          <a:xfrm>
            <a:off x="381000" y="3200400"/>
            <a:ext cx="8458200" cy="1600200"/>
          </a:xfrm>
        </p:spPr>
        <p:txBody>
          <a:bodyPr>
            <a:normAutofit/>
          </a:bodyPr>
          <a:lstStyle/>
          <a:p>
            <a:r>
              <a:rPr lang="en-US" sz="3600" b="1" dirty="0" smtClean="0"/>
              <a:t>Bridges</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Tied arch bridge</a:t>
            </a:r>
            <a:endParaRPr lang="en-US" dirty="0"/>
          </a:p>
        </p:txBody>
      </p:sp>
      <p:sp>
        <p:nvSpPr>
          <p:cNvPr id="3" name="Content Placeholder 2"/>
          <p:cNvSpPr>
            <a:spLocks noGrp="1"/>
          </p:cNvSpPr>
          <p:nvPr>
            <p:ph idx="1"/>
          </p:nvPr>
        </p:nvSpPr>
        <p:spPr/>
        <p:txBody>
          <a:bodyPr/>
          <a:lstStyle/>
          <a:p>
            <a:r>
              <a:rPr lang="en-US" dirty="0" smtClean="0"/>
              <a:t>Variation of the arch bridge with deck in tension to support arch rather than the abutments</a:t>
            </a:r>
          </a:p>
          <a:p>
            <a:r>
              <a:rPr lang="en-US" dirty="0" smtClean="0"/>
              <a:t>AKA: Bowstring Arch</a:t>
            </a:r>
          </a:p>
          <a:p>
            <a:r>
              <a:rPr lang="en-US" dirty="0" smtClean="0"/>
              <a:t>Can have lighter </a:t>
            </a:r>
          </a:p>
          <a:p>
            <a:pPr>
              <a:buNone/>
            </a:pPr>
            <a:r>
              <a:rPr lang="en-US" dirty="0" smtClean="0"/>
              <a:t>    abutments</a:t>
            </a:r>
          </a:p>
          <a:p>
            <a:r>
              <a:rPr lang="en-US" dirty="0" smtClean="0"/>
              <a:t>Fort Pitt Bridge</a:t>
            </a:r>
            <a:endParaRPr lang="en-US" dirty="0"/>
          </a:p>
        </p:txBody>
      </p:sp>
      <p:pic>
        <p:nvPicPr>
          <p:cNvPr id="36866" name="Picture 2"/>
          <p:cNvPicPr>
            <a:picLocks noChangeAspect="1" noChangeArrowheads="1"/>
          </p:cNvPicPr>
          <p:nvPr/>
        </p:nvPicPr>
        <p:blipFill>
          <a:blip r:embed="rId3" cstate="print"/>
          <a:srcRect/>
          <a:stretch>
            <a:fillRect/>
          </a:stretch>
        </p:blipFill>
        <p:spPr bwMode="auto">
          <a:xfrm>
            <a:off x="4533900" y="2819400"/>
            <a:ext cx="4220308" cy="3657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Deck arch</a:t>
            </a:r>
            <a:endParaRPr lang="en-US" dirty="0"/>
          </a:p>
        </p:txBody>
      </p:sp>
      <p:sp>
        <p:nvSpPr>
          <p:cNvPr id="3" name="Content Placeholder 2"/>
          <p:cNvSpPr>
            <a:spLocks noGrp="1"/>
          </p:cNvSpPr>
          <p:nvPr>
            <p:ph idx="1"/>
          </p:nvPr>
        </p:nvSpPr>
        <p:spPr/>
        <p:txBody>
          <a:bodyPr>
            <a:normAutofit/>
          </a:bodyPr>
          <a:lstStyle/>
          <a:p>
            <a:r>
              <a:rPr lang="en-US" sz="3100" dirty="0" smtClean="0"/>
              <a:t>Arch bridge where deck is completely above arch</a:t>
            </a:r>
          </a:p>
          <a:p>
            <a:r>
              <a:rPr lang="en-US" sz="3100" dirty="0" smtClean="0"/>
              <a:t>Open vs. closed spandrel</a:t>
            </a:r>
            <a:endParaRPr lang="en-US" sz="3100" dirty="0"/>
          </a:p>
        </p:txBody>
      </p:sp>
      <p:pic>
        <p:nvPicPr>
          <p:cNvPr id="37890" name="Picture 2"/>
          <p:cNvPicPr>
            <a:picLocks noChangeAspect="1" noChangeArrowheads="1"/>
          </p:cNvPicPr>
          <p:nvPr/>
        </p:nvPicPr>
        <p:blipFill>
          <a:blip r:embed="rId3" cstate="print"/>
          <a:srcRect/>
          <a:stretch>
            <a:fillRect/>
          </a:stretch>
        </p:blipFill>
        <p:spPr bwMode="auto">
          <a:xfrm>
            <a:off x="381000" y="2734666"/>
            <a:ext cx="8629650" cy="358993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 bridges</a:t>
            </a:r>
            <a:endParaRPr lang="en-US" dirty="0"/>
          </a:p>
        </p:txBody>
      </p:sp>
      <p:sp>
        <p:nvSpPr>
          <p:cNvPr id="3" name="Content Placeholder 2"/>
          <p:cNvSpPr>
            <a:spLocks noGrp="1"/>
          </p:cNvSpPr>
          <p:nvPr>
            <p:ph idx="1"/>
          </p:nvPr>
        </p:nvSpPr>
        <p:spPr>
          <a:xfrm>
            <a:off x="304800" y="1554162"/>
            <a:ext cx="8686800" cy="2789238"/>
          </a:xfrm>
        </p:spPr>
        <p:txBody>
          <a:bodyPr>
            <a:normAutofit lnSpcReduction="10000"/>
          </a:bodyPr>
          <a:lstStyle/>
          <a:p>
            <a:r>
              <a:rPr lang="en-US" dirty="0" smtClean="0"/>
              <a:t>Cables hung from towers</a:t>
            </a:r>
          </a:p>
          <a:p>
            <a:r>
              <a:rPr lang="en-US" dirty="0" smtClean="0"/>
              <a:t>Cables anchored at each end</a:t>
            </a:r>
          </a:p>
          <a:p>
            <a:r>
              <a:rPr lang="en-US" dirty="0" smtClean="0"/>
              <a:t>Deck is hung below suspension cables by vertical suspender cables</a:t>
            </a:r>
          </a:p>
          <a:p>
            <a:r>
              <a:rPr lang="en-US" dirty="0" smtClean="0"/>
              <a:t>Can be constructed without </a:t>
            </a:r>
            <a:r>
              <a:rPr lang="en-US" dirty="0" err="1" smtClean="0"/>
              <a:t>falsework</a:t>
            </a:r>
            <a:endParaRPr lang="en-US" dirty="0" smtClean="0"/>
          </a:p>
          <a:p>
            <a:endParaRPr lang="en-US" dirty="0"/>
          </a:p>
        </p:txBody>
      </p:sp>
      <p:pic>
        <p:nvPicPr>
          <p:cNvPr id="33794" name="Picture 2"/>
          <p:cNvPicPr>
            <a:picLocks noChangeAspect="1" noChangeArrowheads="1"/>
          </p:cNvPicPr>
          <p:nvPr/>
        </p:nvPicPr>
        <p:blipFill>
          <a:blip r:embed="rId3" cstate="print"/>
          <a:srcRect/>
          <a:stretch>
            <a:fillRect/>
          </a:stretch>
        </p:blipFill>
        <p:spPr bwMode="auto">
          <a:xfrm>
            <a:off x="304800" y="4389169"/>
            <a:ext cx="8686800" cy="203068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Cable-stayed bridges</a:t>
            </a:r>
            <a:endParaRPr lang="en-US" dirty="0"/>
          </a:p>
        </p:txBody>
      </p:sp>
      <p:sp>
        <p:nvSpPr>
          <p:cNvPr id="3" name="Content Placeholder 2"/>
          <p:cNvSpPr>
            <a:spLocks noGrp="1"/>
          </p:cNvSpPr>
          <p:nvPr>
            <p:ph idx="1"/>
          </p:nvPr>
        </p:nvSpPr>
        <p:spPr/>
        <p:txBody>
          <a:bodyPr/>
          <a:lstStyle/>
          <a:p>
            <a:r>
              <a:rPr lang="en-US" dirty="0" smtClean="0"/>
              <a:t>Similar to suspension bridges</a:t>
            </a:r>
          </a:p>
          <a:p>
            <a:r>
              <a:rPr lang="en-US" dirty="0" smtClean="0"/>
              <a:t>Cables attached directly to towers</a:t>
            </a:r>
          </a:p>
          <a:p>
            <a:r>
              <a:rPr lang="en-US" dirty="0" smtClean="0"/>
              <a:t>Less cable and lower towers</a:t>
            </a:r>
            <a:endParaRPr lang="en-US" dirty="0"/>
          </a:p>
        </p:txBody>
      </p:sp>
      <p:pic>
        <p:nvPicPr>
          <p:cNvPr id="34818" name="Picture 2"/>
          <p:cNvPicPr>
            <a:picLocks noChangeAspect="1" noChangeArrowheads="1"/>
          </p:cNvPicPr>
          <p:nvPr/>
        </p:nvPicPr>
        <p:blipFill>
          <a:blip r:embed="rId3" cstate="print"/>
          <a:srcRect/>
          <a:stretch>
            <a:fillRect/>
          </a:stretch>
        </p:blipFill>
        <p:spPr bwMode="auto">
          <a:xfrm>
            <a:off x="6358035" y="1371600"/>
            <a:ext cx="2519265" cy="685800"/>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6396135" y="2667000"/>
            <a:ext cx="2519265" cy="685800"/>
          </a:xfrm>
          <a:prstGeom prst="rect">
            <a:avLst/>
          </a:prstGeom>
          <a:noFill/>
          <a:ln w="9525">
            <a:noFill/>
            <a:miter lim="800000"/>
            <a:headEnd/>
            <a:tailEnd/>
          </a:ln>
        </p:spPr>
      </p:pic>
      <p:sp>
        <p:nvSpPr>
          <p:cNvPr id="7" name="TextBox 6"/>
          <p:cNvSpPr txBox="1"/>
          <p:nvPr/>
        </p:nvSpPr>
        <p:spPr>
          <a:xfrm>
            <a:off x="7086600" y="1992868"/>
            <a:ext cx="1752600" cy="369332"/>
          </a:xfrm>
          <a:prstGeom prst="rect">
            <a:avLst/>
          </a:prstGeom>
          <a:noFill/>
        </p:spPr>
        <p:txBody>
          <a:bodyPr wrap="square" rtlCol="0">
            <a:spAutoFit/>
          </a:bodyPr>
          <a:lstStyle/>
          <a:p>
            <a:r>
              <a:rPr lang="en-US" dirty="0" smtClean="0"/>
              <a:t>Fan design</a:t>
            </a:r>
            <a:endParaRPr lang="en-US" dirty="0"/>
          </a:p>
        </p:txBody>
      </p:sp>
      <p:sp>
        <p:nvSpPr>
          <p:cNvPr id="8" name="TextBox 7"/>
          <p:cNvSpPr txBox="1"/>
          <p:nvPr/>
        </p:nvSpPr>
        <p:spPr>
          <a:xfrm>
            <a:off x="7010400" y="3352800"/>
            <a:ext cx="1752600" cy="369332"/>
          </a:xfrm>
          <a:prstGeom prst="rect">
            <a:avLst/>
          </a:prstGeom>
          <a:noFill/>
        </p:spPr>
        <p:txBody>
          <a:bodyPr wrap="square" rtlCol="0">
            <a:spAutoFit/>
          </a:bodyPr>
          <a:lstStyle/>
          <a:p>
            <a:r>
              <a:rPr lang="en-US" dirty="0" smtClean="0"/>
              <a:t>Harp design</a:t>
            </a:r>
            <a:endParaRPr lang="en-US" dirty="0"/>
          </a:p>
        </p:txBody>
      </p:sp>
      <p:pic>
        <p:nvPicPr>
          <p:cNvPr id="34821" name="Picture 5"/>
          <p:cNvPicPr>
            <a:picLocks noChangeAspect="1" noChangeArrowheads="1"/>
          </p:cNvPicPr>
          <p:nvPr/>
        </p:nvPicPr>
        <p:blipFill>
          <a:blip r:embed="rId5" cstate="print"/>
          <a:srcRect/>
          <a:stretch>
            <a:fillRect/>
          </a:stretch>
        </p:blipFill>
        <p:spPr bwMode="auto">
          <a:xfrm>
            <a:off x="5386211" y="3962400"/>
            <a:ext cx="3414889" cy="2514600"/>
          </a:xfrm>
          <a:prstGeom prst="rect">
            <a:avLst/>
          </a:prstGeom>
          <a:noFill/>
          <a:ln w="9525">
            <a:noFill/>
            <a:miter lim="800000"/>
            <a:headEnd/>
            <a:tailEnd/>
          </a:ln>
        </p:spPr>
      </p:pic>
      <p:pic>
        <p:nvPicPr>
          <p:cNvPr id="34822" name="Picture 6"/>
          <p:cNvPicPr>
            <a:picLocks noChangeAspect="1" noChangeArrowheads="1"/>
          </p:cNvPicPr>
          <p:nvPr/>
        </p:nvPicPr>
        <p:blipFill>
          <a:blip r:embed="rId6" cstate="print"/>
          <a:srcRect/>
          <a:stretch>
            <a:fillRect/>
          </a:stretch>
        </p:blipFill>
        <p:spPr bwMode="auto">
          <a:xfrm>
            <a:off x="838200" y="3980078"/>
            <a:ext cx="3829050" cy="257312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Truss bridge</a:t>
            </a:r>
            <a:endParaRPr lang="en-US" dirty="0"/>
          </a:p>
        </p:txBody>
      </p:sp>
      <p:sp>
        <p:nvSpPr>
          <p:cNvPr id="10" name="Content Placeholder 9"/>
          <p:cNvSpPr>
            <a:spLocks noGrp="1"/>
          </p:cNvSpPr>
          <p:nvPr>
            <p:ph idx="1"/>
          </p:nvPr>
        </p:nvSpPr>
        <p:spPr/>
        <p:txBody>
          <a:bodyPr/>
          <a:lstStyle/>
          <a:p>
            <a:r>
              <a:rPr lang="en-US" dirty="0" smtClean="0"/>
              <a:t>One of the oldest types of bridges</a:t>
            </a:r>
          </a:p>
          <a:p>
            <a:r>
              <a:rPr lang="en-US" dirty="0" smtClean="0"/>
              <a:t>Composed of connected elements</a:t>
            </a:r>
          </a:p>
          <a:p>
            <a:r>
              <a:rPr lang="en-US" dirty="0" smtClean="0"/>
              <a:t>Stressed from tension, compression or both in response to dynamic loads</a:t>
            </a:r>
          </a:p>
          <a:p>
            <a:r>
              <a:rPr lang="en-US" dirty="0" smtClean="0"/>
              <a:t>Economical</a:t>
            </a:r>
          </a:p>
          <a:p>
            <a:r>
              <a:rPr lang="en-US" dirty="0" smtClean="0"/>
              <a:t>Many variations</a:t>
            </a:r>
            <a:endParaRPr lang="en-US" dirty="0"/>
          </a:p>
        </p:txBody>
      </p:sp>
      <p:pic>
        <p:nvPicPr>
          <p:cNvPr id="11" name="Content Placeholder 8" descr="1000px-Parts_of_a_truss_bridge.svg.png"/>
          <p:cNvPicPr>
            <a:picLocks noChangeAspect="1"/>
          </p:cNvPicPr>
          <p:nvPr/>
        </p:nvPicPr>
        <p:blipFill>
          <a:blip r:embed="rId3" cstate="print"/>
          <a:stretch>
            <a:fillRect/>
          </a:stretch>
        </p:blipFill>
        <p:spPr>
          <a:xfrm>
            <a:off x="3733800" y="3771900"/>
            <a:ext cx="4953000" cy="2476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Cantilever truss</a:t>
            </a:r>
            <a:endParaRPr lang="en-US" dirty="0"/>
          </a:p>
        </p:txBody>
      </p:sp>
      <p:sp>
        <p:nvSpPr>
          <p:cNvPr id="3" name="Content Placeholder 2"/>
          <p:cNvSpPr>
            <a:spLocks noGrp="1"/>
          </p:cNvSpPr>
          <p:nvPr>
            <p:ph idx="1"/>
          </p:nvPr>
        </p:nvSpPr>
        <p:spPr/>
        <p:txBody>
          <a:bodyPr/>
          <a:lstStyle/>
          <a:p>
            <a:r>
              <a:rPr lang="en-US" dirty="0" smtClean="0"/>
              <a:t>Cantilever type with truss framework</a:t>
            </a:r>
            <a:endParaRPr lang="en-US" dirty="0"/>
          </a:p>
        </p:txBody>
      </p:sp>
      <p:pic>
        <p:nvPicPr>
          <p:cNvPr id="38914" name="Picture 2"/>
          <p:cNvPicPr>
            <a:picLocks noChangeAspect="1" noChangeArrowheads="1"/>
          </p:cNvPicPr>
          <p:nvPr/>
        </p:nvPicPr>
        <p:blipFill>
          <a:blip r:embed="rId3" cstate="print"/>
          <a:srcRect/>
          <a:stretch>
            <a:fillRect/>
          </a:stretch>
        </p:blipFill>
        <p:spPr bwMode="auto">
          <a:xfrm>
            <a:off x="1752600" y="2362200"/>
            <a:ext cx="5486400" cy="4114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Lenticular</a:t>
            </a:r>
            <a:r>
              <a:rPr lang="en-US" dirty="0" smtClean="0"/>
              <a:t> truss</a:t>
            </a:r>
            <a:endParaRPr lang="en-US" dirty="0"/>
          </a:p>
        </p:txBody>
      </p:sp>
      <p:sp>
        <p:nvSpPr>
          <p:cNvPr id="3" name="Content Placeholder 2"/>
          <p:cNvSpPr>
            <a:spLocks noGrp="1"/>
          </p:cNvSpPr>
          <p:nvPr>
            <p:ph idx="1"/>
          </p:nvPr>
        </p:nvSpPr>
        <p:spPr/>
        <p:txBody>
          <a:bodyPr/>
          <a:lstStyle/>
          <a:p>
            <a:r>
              <a:rPr lang="en-US" dirty="0" smtClean="0"/>
              <a:t>Truss bridge variation  with curved shape</a:t>
            </a:r>
          </a:p>
          <a:p>
            <a:r>
              <a:rPr lang="en-US" dirty="0" smtClean="0"/>
              <a:t>AKA: Eyebrow </a:t>
            </a:r>
          </a:p>
          <a:p>
            <a:pPr>
              <a:buNone/>
            </a:pPr>
            <a:r>
              <a:rPr lang="en-US" dirty="0" smtClean="0"/>
              <a:t>   Bridge</a:t>
            </a:r>
          </a:p>
          <a:p>
            <a:r>
              <a:rPr lang="en-US" dirty="0" smtClean="0"/>
              <a:t>Smithfield </a:t>
            </a:r>
          </a:p>
          <a:p>
            <a:pPr>
              <a:buNone/>
            </a:pPr>
            <a:r>
              <a:rPr lang="en-US" dirty="0" smtClean="0"/>
              <a:t>    Street Bridge</a:t>
            </a:r>
            <a:endParaRPr lang="en-US" dirty="0"/>
          </a:p>
        </p:txBody>
      </p:sp>
      <p:pic>
        <p:nvPicPr>
          <p:cNvPr id="39938" name="Picture 2"/>
          <p:cNvPicPr>
            <a:picLocks noChangeAspect="1" noChangeArrowheads="1"/>
          </p:cNvPicPr>
          <p:nvPr/>
        </p:nvPicPr>
        <p:blipFill>
          <a:blip r:embed="rId3" cstate="print"/>
          <a:srcRect/>
          <a:stretch>
            <a:fillRect/>
          </a:stretch>
        </p:blipFill>
        <p:spPr bwMode="auto">
          <a:xfrm>
            <a:off x="3200400" y="2416454"/>
            <a:ext cx="5791200" cy="398434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Moveable bridges</a:t>
            </a:r>
            <a:endParaRPr lang="en-US" dirty="0"/>
          </a:p>
        </p:txBody>
      </p:sp>
      <p:sp>
        <p:nvSpPr>
          <p:cNvPr id="3" name="Content Placeholder 2"/>
          <p:cNvSpPr>
            <a:spLocks noGrp="1"/>
          </p:cNvSpPr>
          <p:nvPr>
            <p:ph idx="1"/>
          </p:nvPr>
        </p:nvSpPr>
        <p:spPr>
          <a:xfrm>
            <a:off x="304800" y="1554162"/>
            <a:ext cx="8686800" cy="5303838"/>
          </a:xfrm>
        </p:spPr>
        <p:txBody>
          <a:bodyPr>
            <a:normAutofit fontScale="92500" lnSpcReduction="10000"/>
          </a:bodyPr>
          <a:lstStyle/>
          <a:p>
            <a:r>
              <a:rPr lang="en-US" dirty="0" smtClean="0"/>
              <a:t>A bridge that moves out of the way of traffic</a:t>
            </a:r>
          </a:p>
          <a:p>
            <a:r>
              <a:rPr lang="en-US" dirty="0" smtClean="0"/>
              <a:t>Advantage: reduced cost</a:t>
            </a:r>
          </a:p>
          <a:p>
            <a:r>
              <a:rPr lang="en-US" dirty="0" smtClean="0"/>
              <a:t>Disadvantage: halts traffic when moved</a:t>
            </a:r>
          </a:p>
          <a:p>
            <a:r>
              <a:rPr lang="en-US" dirty="0" smtClean="0"/>
              <a:t>Variations</a:t>
            </a:r>
          </a:p>
          <a:p>
            <a:pPr lvl="1"/>
            <a:r>
              <a:rPr lang="en-US" dirty="0" smtClean="0">
                <a:hlinkClick r:id="rId3" tooltip="Bascule bridge"/>
              </a:rPr>
              <a:t>Bascule bridge</a:t>
            </a:r>
            <a:r>
              <a:rPr lang="en-US" dirty="0" smtClean="0"/>
              <a:t> - a drawbridge hinged on pins with a counterweight to facilitate raising</a:t>
            </a:r>
          </a:p>
          <a:p>
            <a:pPr lvl="1"/>
            <a:r>
              <a:rPr lang="en-US" dirty="0" smtClean="0">
                <a:hlinkClick r:id="rId4" tooltip="Swing bridge"/>
              </a:rPr>
              <a:t>Swing bridge</a:t>
            </a:r>
            <a:r>
              <a:rPr lang="en-US" dirty="0" smtClean="0"/>
              <a:t> - the bridge deck rotates around a fixed point, usually at the center, but may resemble a gate in its operation</a:t>
            </a:r>
          </a:p>
          <a:p>
            <a:pPr lvl="1"/>
            <a:r>
              <a:rPr lang="en-US" dirty="0" smtClean="0">
                <a:hlinkClick r:id="rId5" action="ppaction://hlinkfile" tooltip="Vertical-lift bridge"/>
              </a:rPr>
              <a:t>Vertical-lift bridge</a:t>
            </a:r>
            <a:r>
              <a:rPr lang="en-US" dirty="0" smtClean="0"/>
              <a:t> - the bridge deck is lifted up by counterweighted cables mounted on towers </a:t>
            </a:r>
            <a:endParaRPr lang="en-US" dirty="0" smtClean="0"/>
          </a:p>
          <a:p>
            <a:pPr lvl="1"/>
            <a:r>
              <a:rPr lang="en-US" dirty="0" smtClean="0"/>
              <a:t>Many </a:t>
            </a:r>
            <a:r>
              <a:rPr lang="en-US" dirty="0" smtClean="0"/>
              <a:t>others</a:t>
            </a:r>
          </a:p>
          <a:p>
            <a:pPr lvl="1"/>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err="1" smtClean="0"/>
              <a:t>Salvadori</a:t>
            </a:r>
            <a:r>
              <a:rPr lang="en-US" dirty="0" smtClean="0"/>
              <a:t>, Mario (1980).</a:t>
            </a:r>
            <a:r>
              <a:rPr lang="en-US" i="1" dirty="0" smtClean="0"/>
              <a:t>Why buildings stand up: The strength of architecture</a:t>
            </a:r>
            <a:r>
              <a:rPr lang="en-US" dirty="0" smtClean="0"/>
              <a:t>. New York: W.W. Norton &amp; Company, Inc.</a:t>
            </a:r>
          </a:p>
          <a:p>
            <a:r>
              <a:rPr lang="en-US" dirty="0" smtClean="0"/>
              <a:t>Wikipedia. </a:t>
            </a:r>
            <a:r>
              <a:rPr lang="en-US" i="1" dirty="0" smtClean="0"/>
              <a:t>Bridge. </a:t>
            </a:r>
            <a:r>
              <a:rPr lang="en-US" dirty="0" smtClean="0"/>
              <a:t>Retrieved October 14, 2011 from </a:t>
            </a:r>
            <a:r>
              <a:rPr lang="en-US" dirty="0" smtClean="0">
                <a:hlinkClick r:id="rId2"/>
              </a:rPr>
              <a:t>http://en.wikipedia.org/wiki/Bridge</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Bridges	</a:t>
            </a:r>
            <a:endParaRPr lang="en-US" dirty="0"/>
          </a:p>
        </p:txBody>
      </p:sp>
      <p:sp>
        <p:nvSpPr>
          <p:cNvPr id="3" name="Content Placeholder 2"/>
          <p:cNvSpPr>
            <a:spLocks noGrp="1"/>
          </p:cNvSpPr>
          <p:nvPr>
            <p:ph idx="1"/>
          </p:nvPr>
        </p:nvSpPr>
        <p:spPr/>
        <p:txBody>
          <a:bodyPr>
            <a:normAutofit/>
          </a:bodyPr>
          <a:lstStyle/>
          <a:p>
            <a:pPr lvl="1"/>
            <a:r>
              <a:rPr lang="en-US" sz="4400" dirty="0" smtClean="0">
                <a:solidFill>
                  <a:schemeClr val="tx1"/>
                </a:solidFill>
              </a:rPr>
              <a:t>A bridge is a structure built to span physical obstacles such as a body of water, valley, or road, for the purpose of providing passage over the obstacle. (Wikipedia)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 design influences</a:t>
            </a:r>
            <a:endParaRPr lang="en-US" dirty="0"/>
          </a:p>
        </p:txBody>
      </p:sp>
      <p:sp>
        <p:nvSpPr>
          <p:cNvPr id="3" name="Content Placeholder 2"/>
          <p:cNvSpPr>
            <a:spLocks noGrp="1"/>
          </p:cNvSpPr>
          <p:nvPr>
            <p:ph idx="1"/>
          </p:nvPr>
        </p:nvSpPr>
        <p:spPr/>
        <p:txBody>
          <a:bodyPr>
            <a:normAutofit/>
          </a:bodyPr>
          <a:lstStyle/>
          <a:p>
            <a:pPr marL="342900" lvl="1" indent="-342900">
              <a:buFont typeface="Wingdings 2"/>
              <a:buChar char=""/>
            </a:pPr>
            <a:r>
              <a:rPr lang="en-US" sz="4400" dirty="0" smtClean="0">
                <a:solidFill>
                  <a:schemeClr val="tx1"/>
                </a:solidFill>
              </a:rPr>
              <a:t>Nature of the terrain where the bridge is constructed</a:t>
            </a:r>
          </a:p>
          <a:p>
            <a:pPr marL="742950" lvl="2" indent="-342900">
              <a:buFont typeface="Wingdings 2"/>
              <a:buChar char=""/>
            </a:pPr>
            <a:r>
              <a:rPr lang="en-US" sz="4000" dirty="0" smtClean="0">
                <a:solidFill>
                  <a:schemeClr val="tx1"/>
                </a:solidFill>
              </a:rPr>
              <a:t>Length of span</a:t>
            </a:r>
          </a:p>
          <a:p>
            <a:pPr marL="742950" lvl="2" indent="-342900">
              <a:buFont typeface="Wingdings 2"/>
              <a:buChar char=""/>
            </a:pPr>
            <a:r>
              <a:rPr lang="en-US" sz="4000" dirty="0" smtClean="0">
                <a:solidFill>
                  <a:schemeClr val="tx1"/>
                </a:solidFill>
              </a:rPr>
              <a:t>Banks of area to be spanned</a:t>
            </a:r>
          </a:p>
          <a:p>
            <a:pPr marL="742950" lvl="2" indent="-342900">
              <a:buFont typeface="Wingdings 2"/>
              <a:buChar char=""/>
            </a:pPr>
            <a:r>
              <a:rPr lang="en-US" sz="4000" dirty="0" smtClean="0">
                <a:solidFill>
                  <a:schemeClr val="tx1"/>
                </a:solidFill>
              </a:rPr>
              <a:t>Height requirements under span</a:t>
            </a:r>
          </a:p>
          <a:p>
            <a:pPr marL="742950" lvl="2" indent="-342900">
              <a:buFont typeface="Wingdings 2"/>
              <a:buChar char=""/>
            </a:pPr>
            <a:r>
              <a:rPr lang="en-US" sz="4000" dirty="0" smtClean="0">
                <a:solidFill>
                  <a:schemeClr val="tx1"/>
                </a:solidFill>
              </a:rPr>
              <a:t>Variations in river levels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 design influences </a:t>
            </a:r>
            <a:endParaRPr lang="en-US" dirty="0"/>
          </a:p>
        </p:txBody>
      </p:sp>
      <p:sp>
        <p:nvSpPr>
          <p:cNvPr id="3" name="Content Placeholder 2"/>
          <p:cNvSpPr>
            <a:spLocks noGrp="1"/>
          </p:cNvSpPr>
          <p:nvPr>
            <p:ph idx="1"/>
          </p:nvPr>
        </p:nvSpPr>
        <p:spPr/>
        <p:txBody>
          <a:bodyPr>
            <a:normAutofit lnSpcReduction="10000"/>
          </a:bodyPr>
          <a:lstStyle/>
          <a:p>
            <a:pPr marL="342900" lvl="1" indent="-342900">
              <a:buFont typeface="Wingdings 2"/>
              <a:buChar char=""/>
            </a:pPr>
            <a:r>
              <a:rPr lang="en-US" sz="4400" dirty="0" smtClean="0">
                <a:solidFill>
                  <a:schemeClr val="tx1"/>
                </a:solidFill>
              </a:rPr>
              <a:t>Material available to make it</a:t>
            </a:r>
          </a:p>
          <a:p>
            <a:pPr marL="342900" lvl="1" indent="-342900">
              <a:buFont typeface="Wingdings 2"/>
              <a:buChar char=""/>
            </a:pPr>
            <a:r>
              <a:rPr lang="en-US" sz="4400" dirty="0" smtClean="0">
                <a:solidFill>
                  <a:schemeClr val="tx1"/>
                </a:solidFill>
              </a:rPr>
              <a:t>Specialized labor available</a:t>
            </a:r>
          </a:p>
          <a:p>
            <a:pPr marL="342900" lvl="1" indent="-342900">
              <a:buFont typeface="Wingdings 2"/>
              <a:buChar char=""/>
            </a:pPr>
            <a:r>
              <a:rPr lang="en-US" sz="4400" dirty="0" smtClean="0">
                <a:solidFill>
                  <a:schemeClr val="tx1"/>
                </a:solidFill>
              </a:rPr>
              <a:t>Funds available to build it</a:t>
            </a:r>
          </a:p>
          <a:p>
            <a:pPr marL="342900" lvl="1" indent="-342900">
              <a:buFont typeface="Wingdings 2"/>
              <a:buChar char=""/>
            </a:pPr>
            <a:r>
              <a:rPr lang="en-US" sz="4400" dirty="0" smtClean="0">
                <a:solidFill>
                  <a:schemeClr val="tx1"/>
                </a:solidFill>
              </a:rPr>
              <a:t>Traffic during construction and expected after completion</a:t>
            </a:r>
          </a:p>
          <a:p>
            <a:pPr marL="342900" lvl="1" indent="-342900">
              <a:buFont typeface="Wingdings 2"/>
              <a:buChar char=""/>
            </a:pPr>
            <a:r>
              <a:rPr lang="en-US" sz="4400" dirty="0" smtClean="0">
                <a:solidFill>
                  <a:schemeClr val="tx1"/>
                </a:solidFill>
              </a:rPr>
              <a:t>Aesthetic considerations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bridges	</a:t>
            </a:r>
            <a:endParaRPr lang="en-US" dirty="0"/>
          </a:p>
        </p:txBody>
      </p:sp>
      <p:sp>
        <p:nvSpPr>
          <p:cNvPr id="5" name="Content Placeholder 4"/>
          <p:cNvSpPr>
            <a:spLocks noGrp="1"/>
          </p:cNvSpPr>
          <p:nvPr>
            <p:ph idx="1"/>
          </p:nvPr>
        </p:nvSpPr>
        <p:spPr>
          <a:xfrm>
            <a:off x="228600" y="1524000"/>
            <a:ext cx="8534400" cy="4525963"/>
          </a:xfrm>
        </p:spPr>
        <p:txBody>
          <a:bodyPr>
            <a:normAutofit/>
          </a:bodyPr>
          <a:lstStyle/>
          <a:p>
            <a:r>
              <a:rPr lang="en-US" dirty="0" smtClean="0"/>
              <a:t>First  bridges made by nature</a:t>
            </a:r>
          </a:p>
          <a:p>
            <a:r>
              <a:rPr lang="en-US" dirty="0" smtClean="0"/>
              <a:t>First man-made bridges made of logs, planks and later stones.</a:t>
            </a:r>
          </a:p>
          <a:p>
            <a:r>
              <a:rPr lang="en-US" dirty="0" smtClean="0"/>
              <a:t>The </a:t>
            </a:r>
            <a:r>
              <a:rPr lang="en-US" dirty="0" err="1" smtClean="0"/>
              <a:t>Arkadiko</a:t>
            </a:r>
            <a:r>
              <a:rPr lang="en-US" dirty="0" smtClean="0"/>
              <a:t> bridge in </a:t>
            </a:r>
          </a:p>
          <a:p>
            <a:pPr>
              <a:buNone/>
            </a:pPr>
            <a:r>
              <a:rPr lang="en-US" dirty="0" smtClean="0"/>
              <a:t>    Greece (13th century BC), </a:t>
            </a:r>
          </a:p>
          <a:p>
            <a:pPr>
              <a:buNone/>
            </a:pPr>
            <a:r>
              <a:rPr lang="en-US" dirty="0" smtClean="0"/>
              <a:t>    one of the oldest arch</a:t>
            </a:r>
          </a:p>
          <a:p>
            <a:pPr>
              <a:buNone/>
            </a:pPr>
            <a:r>
              <a:rPr lang="en-US" dirty="0" smtClean="0"/>
              <a:t>    bridges in existence</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257800" y="3198876"/>
            <a:ext cx="3352800" cy="32019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types</a:t>
            </a:r>
            <a:endParaRPr lang="en-US" dirty="0"/>
          </a:p>
        </p:txBody>
      </p:sp>
      <p:sp>
        <p:nvSpPr>
          <p:cNvPr id="3" name="Content Placeholder 2"/>
          <p:cNvSpPr>
            <a:spLocks noGrp="1"/>
          </p:cNvSpPr>
          <p:nvPr>
            <p:ph idx="1"/>
          </p:nvPr>
        </p:nvSpPr>
        <p:spPr/>
        <p:txBody>
          <a:bodyPr/>
          <a:lstStyle/>
          <a:p>
            <a:r>
              <a:rPr lang="en-US" dirty="0" smtClean="0"/>
              <a:t>Six major types</a:t>
            </a:r>
          </a:p>
          <a:p>
            <a:pPr lvl="1"/>
            <a:r>
              <a:rPr lang="en-US" dirty="0" smtClean="0"/>
              <a:t>Beam</a:t>
            </a:r>
          </a:p>
          <a:p>
            <a:pPr lvl="1"/>
            <a:r>
              <a:rPr lang="en-US" dirty="0" smtClean="0"/>
              <a:t>Cantilever</a:t>
            </a:r>
          </a:p>
          <a:p>
            <a:pPr lvl="1"/>
            <a:r>
              <a:rPr lang="en-US" dirty="0" smtClean="0"/>
              <a:t>Arch</a:t>
            </a:r>
          </a:p>
          <a:p>
            <a:pPr lvl="1"/>
            <a:r>
              <a:rPr lang="en-US" dirty="0" smtClean="0"/>
              <a:t>Suspension</a:t>
            </a:r>
          </a:p>
          <a:p>
            <a:pPr lvl="1"/>
            <a:r>
              <a:rPr lang="en-US" dirty="0" smtClean="0"/>
              <a:t>Cable-stayed</a:t>
            </a:r>
          </a:p>
          <a:p>
            <a:pPr lvl="1"/>
            <a:r>
              <a:rPr lang="en-US" dirty="0" smtClean="0"/>
              <a:t>Truss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bridges</a:t>
            </a:r>
            <a:endParaRPr lang="en-US" dirty="0"/>
          </a:p>
        </p:txBody>
      </p:sp>
      <p:sp>
        <p:nvSpPr>
          <p:cNvPr id="3" name="Content Placeholder 2"/>
          <p:cNvSpPr>
            <a:spLocks noGrp="1"/>
          </p:cNvSpPr>
          <p:nvPr>
            <p:ph idx="1"/>
          </p:nvPr>
        </p:nvSpPr>
        <p:spPr/>
        <p:txBody>
          <a:bodyPr/>
          <a:lstStyle/>
          <a:p>
            <a:r>
              <a:rPr lang="en-US" dirty="0" smtClean="0"/>
              <a:t>Horizontal beams supported at each ends by abutments</a:t>
            </a:r>
          </a:p>
          <a:p>
            <a:r>
              <a:rPr lang="en-US" dirty="0" smtClean="0"/>
              <a:t>Multiple spans supported by piers</a:t>
            </a:r>
          </a:p>
          <a:p>
            <a:r>
              <a:rPr lang="en-US" dirty="0" smtClean="0"/>
              <a:t>Short span range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105400" y="3962400"/>
            <a:ext cx="3886200" cy="252603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Cantilever bridges</a:t>
            </a:r>
            <a:endParaRPr lang="en-US" dirty="0"/>
          </a:p>
        </p:txBody>
      </p:sp>
      <p:sp>
        <p:nvSpPr>
          <p:cNvPr id="3" name="Content Placeholder 2"/>
          <p:cNvSpPr>
            <a:spLocks noGrp="1"/>
          </p:cNvSpPr>
          <p:nvPr>
            <p:ph idx="1"/>
          </p:nvPr>
        </p:nvSpPr>
        <p:spPr>
          <a:xfrm>
            <a:off x="228600" y="1371600"/>
            <a:ext cx="8686800" cy="4525963"/>
          </a:xfrm>
        </p:spPr>
        <p:txBody>
          <a:bodyPr>
            <a:normAutofit/>
          </a:bodyPr>
          <a:lstStyle/>
          <a:p>
            <a:r>
              <a:rPr lang="en-US" sz="2800" dirty="0" smtClean="0"/>
              <a:t>Cantilever Bridge.—A structure at least one portion of which acts as an anchorage for sustaining another portion which extends beyond the supporting pier.</a:t>
            </a:r>
          </a:p>
          <a:p>
            <a:r>
              <a:rPr lang="en-US" sz="2800" dirty="0" smtClean="0"/>
              <a:t>Built using cantilevers – typically a pair</a:t>
            </a:r>
            <a:endParaRPr lang="en-US" sz="2800" dirty="0"/>
          </a:p>
        </p:txBody>
      </p:sp>
      <p:pic>
        <p:nvPicPr>
          <p:cNvPr id="3077" name="Picture 5" descr="http://upload.wikimedia.org/wikipedia/commons/thumb/e/e9/CooperRiverBridge.svg/800px-CooperRiverBridge.svg.png"/>
          <p:cNvPicPr>
            <a:picLocks noChangeAspect="1" noChangeArrowheads="1"/>
          </p:cNvPicPr>
          <p:nvPr/>
        </p:nvPicPr>
        <p:blipFill>
          <a:blip r:embed="rId3" cstate="print"/>
          <a:srcRect/>
          <a:stretch>
            <a:fillRect/>
          </a:stretch>
        </p:blipFill>
        <p:spPr bwMode="auto">
          <a:xfrm>
            <a:off x="762000" y="3381374"/>
            <a:ext cx="7620000" cy="34004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 bridges</a:t>
            </a:r>
            <a:endParaRPr lang="en-US" dirty="0"/>
          </a:p>
        </p:txBody>
      </p:sp>
      <p:sp>
        <p:nvSpPr>
          <p:cNvPr id="3" name="Content Placeholder 2"/>
          <p:cNvSpPr>
            <a:spLocks noGrp="1"/>
          </p:cNvSpPr>
          <p:nvPr>
            <p:ph idx="1"/>
          </p:nvPr>
        </p:nvSpPr>
        <p:spPr/>
        <p:txBody>
          <a:bodyPr/>
          <a:lstStyle/>
          <a:p>
            <a:r>
              <a:rPr lang="en-US" dirty="0" smtClean="0"/>
              <a:t>Bridge with abutments at each end shaped as a curved arch</a:t>
            </a:r>
          </a:p>
          <a:p>
            <a:r>
              <a:rPr lang="en-US" dirty="0" smtClean="0"/>
              <a:t>Work by transferring loads horizontally  to abutments</a:t>
            </a:r>
          </a:p>
          <a:p>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4673600" y="3429000"/>
            <a:ext cx="4165600" cy="3124200"/>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609600" y="3810000"/>
            <a:ext cx="3657600" cy="2743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619</TotalTime>
  <Words>9464</Words>
  <Application>Microsoft Office PowerPoint</Application>
  <PresentationFormat>On-screen Show (4:3)</PresentationFormat>
  <Paragraphs>533</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TED 316 – Structural Design</vt:lpstr>
      <vt:lpstr>Bridges </vt:lpstr>
      <vt:lpstr>Bridge – design influences</vt:lpstr>
      <vt:lpstr>Bridge – design influences </vt:lpstr>
      <vt:lpstr>Early bridges </vt:lpstr>
      <vt:lpstr>Bridge types</vt:lpstr>
      <vt:lpstr>Beam bridges</vt:lpstr>
      <vt:lpstr>Cantilever bridges</vt:lpstr>
      <vt:lpstr>Arch bridges</vt:lpstr>
      <vt:lpstr>Tied arch bridge</vt:lpstr>
      <vt:lpstr>Deck arch</vt:lpstr>
      <vt:lpstr>Suspension bridges</vt:lpstr>
      <vt:lpstr>Cable-stayed bridges</vt:lpstr>
      <vt:lpstr>Truss bridge</vt:lpstr>
      <vt:lpstr>Cantilever truss</vt:lpstr>
      <vt:lpstr>Lenticular truss</vt:lpstr>
      <vt:lpstr>Moveable bridges</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 316 – Structural Design</dc:title>
  <dc:creator>Mark</dc:creator>
  <cp:lastModifiedBy>nowak</cp:lastModifiedBy>
  <cp:revision>83</cp:revision>
  <dcterms:created xsi:type="dcterms:W3CDTF">2011-09-07T00:25:06Z</dcterms:created>
  <dcterms:modified xsi:type="dcterms:W3CDTF">2011-10-17T16:01:52Z</dcterms:modified>
</cp:coreProperties>
</file>